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5"/>
  </p:notesMasterIdLst>
  <p:handoutMasterIdLst>
    <p:handoutMasterId r:id="rId46"/>
  </p:handoutMasterIdLst>
  <p:sldIdLst>
    <p:sldId id="257" r:id="rId2"/>
    <p:sldId id="350" r:id="rId3"/>
    <p:sldId id="356" r:id="rId4"/>
    <p:sldId id="352" r:id="rId5"/>
    <p:sldId id="309" r:id="rId6"/>
    <p:sldId id="353" r:id="rId7"/>
    <p:sldId id="302" r:id="rId8"/>
    <p:sldId id="330" r:id="rId9"/>
    <p:sldId id="331" r:id="rId10"/>
    <p:sldId id="323" r:id="rId11"/>
    <p:sldId id="332" r:id="rId12"/>
    <p:sldId id="354" r:id="rId13"/>
    <p:sldId id="325" r:id="rId14"/>
    <p:sldId id="357" r:id="rId15"/>
    <p:sldId id="303" r:id="rId16"/>
    <p:sldId id="333" r:id="rId17"/>
    <p:sldId id="334" r:id="rId18"/>
    <p:sldId id="277" r:id="rId19"/>
    <p:sldId id="304" r:id="rId20"/>
    <p:sldId id="305" r:id="rId21"/>
    <p:sldId id="335" r:id="rId22"/>
    <p:sldId id="351" r:id="rId23"/>
    <p:sldId id="347" r:id="rId24"/>
    <p:sldId id="358" r:id="rId25"/>
    <p:sldId id="259" r:id="rId26"/>
    <p:sldId id="336" r:id="rId27"/>
    <p:sldId id="312" r:id="rId28"/>
    <p:sldId id="313" r:id="rId29"/>
    <p:sldId id="314" r:id="rId30"/>
    <p:sldId id="355" r:id="rId31"/>
    <p:sldId id="316" r:id="rId32"/>
    <p:sldId id="317" r:id="rId33"/>
    <p:sldId id="318" r:id="rId34"/>
    <p:sldId id="319" r:id="rId35"/>
    <p:sldId id="339" r:id="rId36"/>
    <p:sldId id="320" r:id="rId37"/>
    <p:sldId id="321" r:id="rId38"/>
    <p:sldId id="322" r:id="rId39"/>
    <p:sldId id="359" r:id="rId40"/>
    <p:sldId id="301" r:id="rId41"/>
    <p:sldId id="297" r:id="rId42"/>
    <p:sldId id="278" r:id="rId43"/>
    <p:sldId id="346" r:id="rId44"/>
  </p:sldIdLst>
  <p:sldSz cx="12192000" cy="6858000"/>
  <p:notesSz cx="9929813" cy="679767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C0C0C0"/>
    <a:srgbClr val="DFD513"/>
    <a:srgbClr val="CC6600"/>
    <a:srgbClr val="CC3399"/>
    <a:srgbClr val="DC3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1" autoAdjust="0"/>
    <p:restoredTop sz="81651" autoAdjust="0"/>
  </p:normalViewPr>
  <p:slideViewPr>
    <p:cSldViewPr>
      <p:cViewPr>
        <p:scale>
          <a:sx n="66" d="100"/>
          <a:sy n="66" d="100"/>
        </p:scale>
        <p:origin x="556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4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976" y="96"/>
      </p:cViewPr>
      <p:guideLst>
        <p:guide orient="horz" pos="2141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7"/>
            <a:ext cx="4304001" cy="339885"/>
          </a:xfrm>
          <a:prstGeom prst="rect">
            <a:avLst/>
          </a:prstGeom>
        </p:spPr>
        <p:txBody>
          <a:bodyPr vert="horz" lIns="91615" tIns="45807" rIns="91615" bIns="45807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3502" y="7"/>
            <a:ext cx="4304001" cy="339885"/>
          </a:xfrm>
          <a:prstGeom prst="rect">
            <a:avLst/>
          </a:prstGeom>
        </p:spPr>
        <p:txBody>
          <a:bodyPr vert="horz" lIns="91615" tIns="45807" rIns="91615" bIns="45807" rtlCol="0"/>
          <a:lstStyle>
            <a:lvl1pPr algn="r">
              <a:defRPr sz="1200"/>
            </a:lvl1pPr>
          </a:lstStyle>
          <a:p>
            <a:pPr>
              <a:defRPr/>
            </a:pPr>
            <a:fld id="{4785F242-24A1-4F4D-88CC-D14F806EBBA6}" type="datetimeFigureOut">
              <a:rPr lang="zh-TW" altLang="en-US"/>
              <a:pPr>
                <a:defRPr/>
              </a:pPr>
              <a:t>2019/1/24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705"/>
            <a:ext cx="4304001" cy="339885"/>
          </a:xfrm>
          <a:prstGeom prst="rect">
            <a:avLst/>
          </a:prstGeom>
        </p:spPr>
        <p:txBody>
          <a:bodyPr vert="horz" lIns="91615" tIns="45807" rIns="91615" bIns="45807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3502" y="6456705"/>
            <a:ext cx="4304001" cy="339885"/>
          </a:xfrm>
          <a:prstGeom prst="rect">
            <a:avLst/>
          </a:prstGeom>
        </p:spPr>
        <p:txBody>
          <a:bodyPr vert="horz" lIns="91615" tIns="45807" rIns="91615" bIns="45807" rtlCol="0" anchor="b"/>
          <a:lstStyle>
            <a:lvl1pPr algn="r">
              <a:defRPr sz="1200"/>
            </a:lvl1pPr>
          </a:lstStyle>
          <a:p>
            <a:pPr>
              <a:defRPr/>
            </a:pPr>
            <a:fld id="{4C4904C9-3E3F-49FB-8FCE-18A48282D34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85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7"/>
            <a:ext cx="4304001" cy="339885"/>
          </a:xfrm>
          <a:prstGeom prst="rect">
            <a:avLst/>
          </a:prstGeom>
        </p:spPr>
        <p:txBody>
          <a:bodyPr vert="horz" lIns="91610" tIns="45804" rIns="91610" bIns="4580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502" y="7"/>
            <a:ext cx="4304001" cy="339885"/>
          </a:xfrm>
          <a:prstGeom prst="rect">
            <a:avLst/>
          </a:prstGeom>
        </p:spPr>
        <p:txBody>
          <a:bodyPr vert="horz" lIns="91610" tIns="45804" rIns="91610" bIns="4580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0BEC28A-28DD-48D1-8455-A72418DFD369}" type="datetimeFigureOut">
              <a:rPr lang="zh-TW" altLang="en-US"/>
              <a:pPr>
                <a:defRPr/>
              </a:pPr>
              <a:t>2019/1/24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11175"/>
            <a:ext cx="4529137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10" tIns="45804" rIns="91610" bIns="4580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534" y="3229450"/>
            <a:ext cx="7944778" cy="3058952"/>
          </a:xfrm>
          <a:prstGeom prst="rect">
            <a:avLst/>
          </a:prstGeom>
        </p:spPr>
        <p:txBody>
          <a:bodyPr vert="horz" lIns="91610" tIns="45804" rIns="91610" bIns="4580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705"/>
            <a:ext cx="4304001" cy="339885"/>
          </a:xfrm>
          <a:prstGeom prst="rect">
            <a:avLst/>
          </a:prstGeom>
        </p:spPr>
        <p:txBody>
          <a:bodyPr vert="horz" lIns="91610" tIns="45804" rIns="91610" bIns="4580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502" y="6456705"/>
            <a:ext cx="4304001" cy="339885"/>
          </a:xfrm>
          <a:prstGeom prst="rect">
            <a:avLst/>
          </a:prstGeom>
        </p:spPr>
        <p:txBody>
          <a:bodyPr vert="horz" lIns="91610" tIns="45804" rIns="91610" bIns="4580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B5EFBDB-032D-43FD-B762-F4099B6A73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040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00338" y="511175"/>
            <a:ext cx="4529137" cy="25479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E3CF02-F249-4222-8FFF-34347BF9BA64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590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700338" y="511175"/>
            <a:ext cx="4529137" cy="25479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896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i="1" dirty="0"/>
              <a:t>https://</a:t>
            </a:r>
            <a:r>
              <a:rPr lang="en-US" altLang="zh-TW" i="1" dirty="0" smtClean="0"/>
              <a:t>stats.stackexchange.com/questions/163388/l2-regularization-is-equivalent-to-gaussian-prior</a:t>
            </a:r>
            <a:endParaRPr lang="en-US" altLang="zh-TW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420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Actually dependent so that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TW" alt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should increase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Dependent Gaussian </a:t>
                </a:r>
                <a:r>
                  <a:rPr lang="zh-TW" altLang="en-US" b="0" i="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𝜏</a:t>
                </a:r>
                <a:r>
                  <a:rPr lang="en-US" altLang="zh-TW" b="0" i="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altLang="zh-TW" b="0" i="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𝑙^2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increase?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230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700338" y="511175"/>
            <a:ext cx="4529137" cy="25479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1. Local orientation search</a:t>
            </a:r>
            <a:endParaRPr lang="zh-TW" altLang="en-US" dirty="0" smtClean="0"/>
          </a:p>
          <a:p>
            <a:r>
              <a:rPr lang="en-US" altLang="zh-TW" dirty="0" smtClean="0"/>
              <a:t>Mean </a:t>
            </a:r>
            <a:r>
              <a:rPr lang="en-US" altLang="zh-TW" dirty="0" smtClean="0"/>
              <a:t>are set to the optimal of previous </a:t>
            </a:r>
            <a:r>
              <a:rPr lang="en-US" altLang="zh-TW" dirty="0" smtClean="0"/>
              <a:t>iterations</a:t>
            </a:r>
          </a:p>
          <a:p>
            <a:endParaRPr lang="en-US" altLang="zh-TW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2. Numerical quadrature is used to calculate marginalization 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919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 Interpolation </a:t>
            </a:r>
            <a:r>
              <a:rPr lang="en-US" altLang="zh-TW" dirty="0" smtClean="0"/>
              <a:t>is required for any operation that requires a pixel value at a non-integer coordinate</a:t>
            </a:r>
          </a:p>
          <a:p>
            <a:r>
              <a:rPr lang="en-US" altLang="zh-TW" dirty="0" smtClean="0"/>
              <a:t>2. Surface area: https</a:t>
            </a:r>
            <a:r>
              <a:rPr lang="en-US" altLang="zh-TW" dirty="0" smtClean="0"/>
              <a:t>://en.wikipedia.org/wiki/Volume_element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837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E-step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4 major steps (Single Precision) calculate in GPU</a:t>
            </a:r>
          </a:p>
          <a:p>
            <a:pPr lvl="2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),(ii) is performed twice for every particles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(Coarse-&gt; Fine)</a:t>
            </a:r>
            <a:endParaRPr lang="zh-TW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(iii) is cheap, while (iv) is expensive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M-step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 large amount of memory (Double Precision) in CPU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Experiment decide</a:t>
            </a:r>
            <a:r>
              <a:rPr lang="en-US" altLang="zh-TW" baseline="0" dirty="0" smtClean="0"/>
              <a:t> M step to be in CPU</a:t>
            </a:r>
          </a:p>
          <a:p>
            <a:pPr>
              <a:defRPr/>
            </a:pP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Backprojection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(E-step)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495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defRPr/>
                </a:pP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practice,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z-Cyrl-AZ" altLang="zh-TW" i="1">
                            <a:latin typeface="Cambria Math" panose="02040503050406030204" pitchFamily="18" charset="0"/>
                          </a:rPr>
                          <m:t>Г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z-Cyrl-AZ" altLang="zh-TW" i="1">
                            <a:latin typeface="Cambria Math" panose="02040503050406030204" pitchFamily="18" charset="0"/>
                          </a:rPr>
                          <m:t>Ф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close to zero for many </a:t>
                </a:r>
                <a14:m>
                  <m:oMath xmlns:m="http://schemas.openxmlformats.org/officeDocument/2006/math">
                    <m:r>
                      <a:rPr lang="zh-TW" altLang="el-G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practice, </a:t>
                </a:r>
                <a:r>
                  <a:rPr lang="az-Cyrl-AZ" altLang="zh-TW" i="0">
                    <a:latin typeface="Cambria Math" panose="02040503050406030204" pitchFamily="18" charset="0"/>
                  </a:rPr>
                  <a:t>Г</a:t>
                </a:r>
                <a:r>
                  <a:rPr lang="en-US" altLang="zh-TW" i="0">
                    <a:latin typeface="Cambria Math" panose="02040503050406030204" pitchFamily="18" charset="0"/>
                  </a:rPr>
                  <a:t>_𝑖</a:t>
                </a:r>
                <a:r>
                  <a:rPr lang="az-Cyrl-AZ" altLang="zh-TW" i="0">
                    <a:latin typeface="Cambria Math" panose="02040503050406030204" pitchFamily="18" charset="0"/>
                  </a:rPr>
                  <a:t>Ф^</a:t>
                </a:r>
                <a:r>
                  <a:rPr lang="en-US" altLang="zh-TW" i="0">
                    <a:latin typeface="Cambria Math" panose="02040503050406030204" pitchFamily="18" charset="0"/>
                  </a:rPr>
                  <a:t>((𝑛))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close to zero for many </a:t>
                </a:r>
                <a:r>
                  <a:rPr lang="zh-TW" altLang="el-GR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𝜑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693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6410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Tuning parameters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Mask diameter (or user defined mask)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 low pass filter (40A~60A)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 angular sampling (7.5)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 search start from (1.8)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 offset range (6)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 offset step (1)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929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 that all 3D classes are similar to the single reference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8488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728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Uniform prior of orientations is used in ab initial model generation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8673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9704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# now, </a:t>
            </a:r>
            <a:r>
              <a:rPr lang="en-US" altLang="zh-TW" dirty="0" err="1" smtClean="0"/>
              <a:t>logZ_ik</a:t>
            </a:r>
            <a:r>
              <a:rPr lang="en-US" altLang="zh-TW" dirty="0" smtClean="0"/>
              <a:t> is the full normalizer across </a:t>
            </a:r>
            <a:r>
              <a:rPr lang="en-US" altLang="zh-TW" dirty="0" err="1" smtClean="0"/>
              <a:t>k,r,s</a:t>
            </a:r>
            <a:r>
              <a:rPr lang="en-US" altLang="zh-TW" dirty="0" smtClean="0"/>
              <a:t> for each image, but duplicated across k</a:t>
            </a:r>
          </a:p>
          <a:p>
            <a:r>
              <a:rPr lang="en-US" altLang="zh-TW" dirty="0" err="1" smtClean="0"/>
              <a:t>ess_r</a:t>
            </a:r>
            <a:r>
              <a:rPr lang="en-US" altLang="zh-TW" dirty="0" smtClean="0"/>
              <a:t> = (1.0 / </a:t>
            </a:r>
            <a:r>
              <a:rPr lang="en-US" altLang="zh-TW" dirty="0" err="1" smtClean="0"/>
              <a:t>n.sum</a:t>
            </a:r>
            <a:r>
              <a:rPr lang="en-US" altLang="zh-TW" dirty="0" smtClean="0"/>
              <a:t>(  </a:t>
            </a:r>
            <a:r>
              <a:rPr lang="en-US" altLang="zh-TW" dirty="0" err="1" smtClean="0"/>
              <a:t>n.sum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self.prob_cpu</a:t>
            </a:r>
            <a:r>
              <a:rPr lang="en-US" altLang="zh-TW" dirty="0" smtClean="0"/>
              <a:t>[:,:,:</a:t>
            </a:r>
            <a:r>
              <a:rPr lang="en-US" altLang="zh-TW" dirty="0" err="1" smtClean="0"/>
              <a:t>self.N_RS</a:t>
            </a:r>
            <a:r>
              <a:rPr lang="en-US" altLang="zh-TW" dirty="0" smtClean="0"/>
              <a:t>,:], axis=3)**2, axis=-1))        </a:t>
            </a:r>
          </a:p>
          <a:p>
            <a:r>
              <a:rPr lang="en-US" altLang="zh-TW" dirty="0" err="1" smtClean="0"/>
              <a:t>ess_s</a:t>
            </a:r>
            <a:r>
              <a:rPr lang="en-US" altLang="zh-TW" dirty="0" smtClean="0"/>
              <a:t> = (1.0 / </a:t>
            </a:r>
            <a:r>
              <a:rPr lang="en-US" altLang="zh-TW" dirty="0" err="1" smtClean="0"/>
              <a:t>n.sum</a:t>
            </a:r>
            <a:r>
              <a:rPr lang="en-US" altLang="zh-TW" dirty="0" smtClean="0"/>
              <a:t>(  </a:t>
            </a:r>
            <a:r>
              <a:rPr lang="en-US" altLang="zh-TW" dirty="0" err="1" smtClean="0"/>
              <a:t>n.sum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self.prob_cpu</a:t>
            </a:r>
            <a:r>
              <a:rPr lang="en-US" altLang="zh-TW" dirty="0" smtClean="0"/>
              <a:t>[:,:,:</a:t>
            </a:r>
            <a:r>
              <a:rPr lang="en-US" altLang="zh-TW" dirty="0" err="1" smtClean="0"/>
              <a:t>self.N_RS</a:t>
            </a:r>
            <a:r>
              <a:rPr lang="en-US" altLang="zh-TW" dirty="0" smtClean="0"/>
              <a:t>,:], axis=2)**2, axis=-1))</a:t>
            </a:r>
          </a:p>
          <a:p>
            <a:r>
              <a:rPr lang="en-US" altLang="zh-TW" dirty="0" err="1" smtClean="0"/>
              <a:t>ess_C</a:t>
            </a:r>
            <a:r>
              <a:rPr lang="en-US" altLang="zh-TW" dirty="0" smtClean="0"/>
              <a:t> = 1.0 / </a:t>
            </a:r>
            <a:r>
              <a:rPr lang="en-US" altLang="zh-TW" dirty="0" err="1" smtClean="0"/>
              <a:t>n.sum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self.class_posterior_ik</a:t>
            </a:r>
            <a:r>
              <a:rPr lang="en-US" altLang="zh-TW" dirty="0" smtClean="0"/>
              <a:t>**2, axis=1)</a:t>
            </a:r>
          </a:p>
          <a:p>
            <a:r>
              <a:rPr lang="en-US" altLang="zh-TW" dirty="0" err="1" smtClean="0"/>
              <a:t>class_posterior_ik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n.exp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self.logZ_ik_cpu_preanneal</a:t>
            </a:r>
            <a:r>
              <a:rPr lang="en-US" altLang="zh-TW" dirty="0" smtClean="0"/>
              <a:t> - </a:t>
            </a:r>
            <a:r>
              <a:rPr lang="en-US" altLang="zh-TW" dirty="0" err="1" smtClean="0"/>
              <a:t>self.logZ_ik_cpu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# </a:t>
            </a:r>
            <a:r>
              <a:rPr lang="en-US" altLang="zh-TW" dirty="0" err="1" smtClean="0"/>
              <a:t>error_gpu</a:t>
            </a:r>
            <a:r>
              <a:rPr lang="en-US" altLang="zh-TW" dirty="0" smtClean="0"/>
              <a:t> is the negative log </a:t>
            </a:r>
            <a:r>
              <a:rPr lang="en-US" altLang="zh-TW" dirty="0" err="1" smtClean="0"/>
              <a:t>prob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unnormalized</a:t>
            </a:r>
            <a:r>
              <a:rPr lang="en-US" altLang="zh-TW" dirty="0" smtClean="0"/>
              <a:t>        </a:t>
            </a:r>
          </a:p>
          <a:p>
            <a:r>
              <a:rPr lang="en-US" altLang="zh-TW" dirty="0" smtClean="0"/>
              <a:t># for a given </a:t>
            </a:r>
            <a:r>
              <a:rPr lang="en-US" altLang="zh-TW" dirty="0" err="1" smtClean="0"/>
              <a:t>i,k</a:t>
            </a:r>
            <a:r>
              <a:rPr lang="en-US" altLang="zh-TW" dirty="0" smtClean="0"/>
              <a:t>: [where </a:t>
            </a:r>
            <a:r>
              <a:rPr lang="en-US" altLang="zh-TW" dirty="0" err="1" smtClean="0"/>
              <a:t>prob</a:t>
            </a:r>
            <a:r>
              <a:rPr lang="en-US" altLang="zh-TW" dirty="0" smtClean="0"/>
              <a:t> is </a:t>
            </a:r>
            <a:r>
              <a:rPr lang="en-US" altLang="zh-TW" dirty="0" err="1" smtClean="0"/>
              <a:t>error_gpu_ik</a:t>
            </a:r>
            <a:r>
              <a:rPr lang="en-US" altLang="zh-TW" dirty="0" smtClean="0"/>
              <a:t>[</a:t>
            </a:r>
            <a:r>
              <a:rPr lang="en-US" altLang="zh-TW" dirty="0" err="1" smtClean="0"/>
              <a:t>r,s</a:t>
            </a:r>
            <a:r>
              <a:rPr lang="en-US" altLang="zh-TW" dirty="0" smtClean="0"/>
              <a:t>] normalized over </a:t>
            </a:r>
            <a:r>
              <a:rPr lang="en-US" altLang="zh-TW" dirty="0" err="1" smtClean="0"/>
              <a:t>r,s</a:t>
            </a:r>
            <a:r>
              <a:rPr lang="en-US" altLang="zh-TW" dirty="0" smtClean="0"/>
              <a:t>]        </a:t>
            </a:r>
          </a:p>
          <a:p>
            <a:r>
              <a:rPr lang="en-US" altLang="zh-TW" dirty="0" smtClean="0"/>
              <a:t>#  </a:t>
            </a:r>
            <a:r>
              <a:rPr lang="en-US" altLang="zh-TW" dirty="0" err="1" smtClean="0"/>
              <a:t>ess_R</a:t>
            </a:r>
            <a:r>
              <a:rPr lang="en-US" altLang="zh-TW" dirty="0" smtClean="0"/>
              <a:t> = 1 / </a:t>
            </a:r>
            <a:r>
              <a:rPr lang="en-US" altLang="zh-TW" dirty="0" err="1" smtClean="0"/>
              <a:t>sum_r</a:t>
            </a:r>
            <a:r>
              <a:rPr lang="en-US" altLang="zh-TW" dirty="0" smtClean="0"/>
              <a:t>( (</a:t>
            </a:r>
            <a:r>
              <a:rPr lang="en-US" altLang="zh-TW" dirty="0" err="1" smtClean="0"/>
              <a:t>sum_s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prob</a:t>
            </a:r>
            <a:r>
              <a:rPr lang="en-US" altLang="zh-TW" dirty="0" smtClean="0"/>
              <a:t>) ** 2 )         </a:t>
            </a:r>
          </a:p>
          <a:p>
            <a:r>
              <a:rPr lang="en-US" altLang="zh-TW" dirty="0" smtClean="0"/>
              <a:t> #  </a:t>
            </a:r>
            <a:r>
              <a:rPr lang="en-US" altLang="zh-TW" dirty="0" err="1" smtClean="0"/>
              <a:t>ess_S</a:t>
            </a:r>
            <a:r>
              <a:rPr lang="en-US" altLang="zh-TW" dirty="0" smtClean="0"/>
              <a:t> = 1 / </a:t>
            </a:r>
            <a:r>
              <a:rPr lang="en-US" altLang="zh-TW" dirty="0" err="1" smtClean="0"/>
              <a:t>sum_s</a:t>
            </a:r>
            <a:r>
              <a:rPr lang="en-US" altLang="zh-TW" dirty="0" smtClean="0"/>
              <a:t>( (</a:t>
            </a:r>
            <a:r>
              <a:rPr lang="en-US" altLang="zh-TW" dirty="0" err="1" smtClean="0"/>
              <a:t>sum_r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prob</a:t>
            </a:r>
            <a:r>
              <a:rPr lang="en-US" altLang="zh-TW" dirty="0" smtClean="0"/>
              <a:t>) ** 2 )        </a:t>
            </a:r>
          </a:p>
          <a:p>
            <a:r>
              <a:rPr lang="en-US" altLang="zh-TW" dirty="0" smtClean="0"/>
              <a:t># the normalizers are </a:t>
            </a:r>
            <a:r>
              <a:rPr lang="en-US" altLang="zh-TW" dirty="0" err="1" smtClean="0"/>
              <a:t>self.logZ_ik_cpu_preanneal</a:t>
            </a:r>
            <a:r>
              <a:rPr lang="en-US" altLang="zh-TW" dirty="0" smtClean="0"/>
              <a:t>, i.e.        </a:t>
            </a:r>
          </a:p>
          <a:p>
            <a:r>
              <a:rPr lang="en-US" altLang="zh-TW" dirty="0" smtClean="0"/>
              <a:t>#  log </a:t>
            </a:r>
            <a:r>
              <a:rPr lang="en-US" altLang="zh-TW" dirty="0" err="1" smtClean="0"/>
              <a:t>prob_ik</a:t>
            </a:r>
            <a:r>
              <a:rPr lang="en-US" altLang="zh-TW" dirty="0" smtClean="0"/>
              <a:t>[</a:t>
            </a:r>
            <a:r>
              <a:rPr lang="en-US" altLang="zh-TW" dirty="0" err="1" smtClean="0"/>
              <a:t>r,s</a:t>
            </a:r>
            <a:r>
              <a:rPr lang="en-US" altLang="zh-TW" dirty="0" smtClean="0"/>
              <a:t>] = -</a:t>
            </a:r>
            <a:r>
              <a:rPr lang="en-US" altLang="zh-TW" dirty="0" err="1" smtClean="0"/>
              <a:t>error_gpu_ik</a:t>
            </a:r>
            <a:r>
              <a:rPr lang="en-US" altLang="zh-TW" dirty="0" smtClean="0"/>
              <a:t>[</a:t>
            </a:r>
            <a:r>
              <a:rPr lang="en-US" altLang="zh-TW" dirty="0" err="1" smtClean="0"/>
              <a:t>r,s</a:t>
            </a:r>
            <a:r>
              <a:rPr lang="en-US" altLang="zh-TW" dirty="0" smtClean="0"/>
              <a:t>] - </a:t>
            </a:r>
            <a:r>
              <a:rPr lang="en-US" altLang="zh-TW" dirty="0" err="1" smtClean="0"/>
              <a:t>logZ_ik</a:t>
            </a:r>
            <a:r>
              <a:rPr lang="en-US" altLang="zh-TW" dirty="0" smtClean="0"/>
              <a:t>        </a:t>
            </a:r>
          </a:p>
          <a:p>
            <a:r>
              <a:rPr lang="en-US" altLang="zh-TW" dirty="0" smtClean="0"/>
              <a:t># so in log space        #  log </a:t>
            </a:r>
            <a:r>
              <a:rPr lang="en-US" altLang="zh-TW" dirty="0" err="1" smtClean="0"/>
              <a:t>ess_R</a:t>
            </a:r>
            <a:r>
              <a:rPr lang="en-US" altLang="zh-TW" dirty="0" smtClean="0"/>
              <a:t> = - log </a:t>
            </a:r>
            <a:r>
              <a:rPr lang="en-US" altLang="zh-TW" dirty="0" err="1" smtClean="0"/>
              <a:t>sum_s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exp</a:t>
            </a:r>
            <a:r>
              <a:rPr lang="en-US" altLang="zh-TW" dirty="0" smtClean="0"/>
              <a:t> ( 2 * log </a:t>
            </a:r>
            <a:r>
              <a:rPr lang="en-US" altLang="zh-TW" dirty="0" err="1" smtClean="0"/>
              <a:t>sum_s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exp</a:t>
            </a:r>
            <a:r>
              <a:rPr lang="en-US" altLang="zh-TW" dirty="0" smtClean="0"/>
              <a:t> log </a:t>
            </a:r>
            <a:r>
              <a:rPr lang="en-US" altLang="zh-TW" dirty="0" err="1" smtClean="0"/>
              <a:t>prob</a:t>
            </a:r>
            <a:r>
              <a:rPr lang="en-US" altLang="zh-TW" dirty="0" smtClean="0"/>
              <a:t> )        #  log </a:t>
            </a:r>
            <a:r>
              <a:rPr lang="en-US" altLang="zh-TW" dirty="0" err="1" smtClean="0"/>
              <a:t>ess_S</a:t>
            </a:r>
            <a:r>
              <a:rPr lang="en-US" altLang="zh-TW" dirty="0" smtClean="0"/>
              <a:t> = - log </a:t>
            </a:r>
            <a:r>
              <a:rPr lang="en-US" altLang="zh-TW" dirty="0" err="1" smtClean="0"/>
              <a:t>sum_r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exp</a:t>
            </a:r>
            <a:r>
              <a:rPr lang="en-US" altLang="zh-TW" dirty="0" smtClean="0"/>
              <a:t> ( 2 * log </a:t>
            </a:r>
            <a:r>
              <a:rPr lang="en-US" altLang="zh-TW" dirty="0" err="1" smtClean="0"/>
              <a:t>sum_r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exp</a:t>
            </a:r>
            <a:r>
              <a:rPr lang="en-US" altLang="zh-TW" dirty="0" smtClean="0"/>
              <a:t> log </a:t>
            </a:r>
            <a:r>
              <a:rPr lang="en-US" altLang="zh-TW" dirty="0" err="1" smtClean="0"/>
              <a:t>prob</a:t>
            </a:r>
            <a:r>
              <a:rPr lang="en-US" altLang="zh-TW" dirty="0" smtClean="0"/>
              <a:t> 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92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In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practice: 0.4 -&gt; 0.2 -&gt; 0.1</a:t>
            </a: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This is actually close</a:t>
            </a:r>
            <a:r>
              <a:rPr lang="en-US" altLang="zh-TW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Adam optimizer which is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Adagrad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Momentum</a:t>
            </a:r>
            <a:r>
              <a:rPr lang="en-US" altLang="zh-TW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443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# Procedure for EM:</a:t>
            </a:r>
          </a:p>
          <a:p>
            <a:r>
              <a:rPr lang="en-US" altLang="zh-TW" dirty="0" smtClean="0"/>
              <a:t># done</a:t>
            </a:r>
          </a:p>
          <a:p>
            <a:pPr>
              <a:defRPr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 E step on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premulted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fspace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density</a:t>
            </a:r>
          </a:p>
          <a:p>
            <a:pPr>
              <a:defRPr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Apply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constraint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 Procedure for gradient:</a:t>
            </a:r>
          </a:p>
          <a:p>
            <a:r>
              <a:rPr lang="en-US" altLang="zh-TW" dirty="0" smtClean="0"/>
              <a:t># start with correct </a:t>
            </a:r>
            <a:r>
              <a:rPr lang="en-US" altLang="zh-TW" dirty="0" err="1" smtClean="0"/>
              <a:t>realspace</a:t>
            </a:r>
            <a:r>
              <a:rPr lang="en-US" altLang="zh-TW" dirty="0" smtClean="0"/>
              <a:t> density</a:t>
            </a:r>
          </a:p>
          <a:p>
            <a:r>
              <a:rPr lang="en-US" altLang="zh-TW" dirty="0" smtClean="0"/>
              <a:t># apply </a:t>
            </a:r>
            <a:r>
              <a:rPr lang="en-US" altLang="zh-TW" dirty="0" err="1" smtClean="0"/>
              <a:t>premult</a:t>
            </a:r>
            <a:r>
              <a:rPr lang="en-US" altLang="zh-TW" dirty="0" smtClean="0"/>
              <a:t> and go to </a:t>
            </a:r>
            <a:r>
              <a:rPr lang="en-US" altLang="zh-TW" dirty="0" err="1" smtClean="0"/>
              <a:t>fourier</a:t>
            </a:r>
            <a:r>
              <a:rPr lang="en-US" altLang="zh-TW" dirty="0" smtClean="0"/>
              <a:t> space</a:t>
            </a:r>
          </a:p>
          <a:p>
            <a:r>
              <a:rPr lang="en-US" altLang="zh-TW" dirty="0" smtClean="0"/>
              <a:t># do E step on </a:t>
            </a:r>
            <a:r>
              <a:rPr lang="en-US" altLang="zh-TW" dirty="0" err="1" smtClean="0"/>
              <a:t>premulted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fspace</a:t>
            </a:r>
            <a:r>
              <a:rPr lang="en-US" altLang="zh-TW" dirty="0" smtClean="0"/>
              <a:t> density</a:t>
            </a:r>
          </a:p>
          <a:p>
            <a:r>
              <a:rPr lang="en-US" altLang="zh-TW" dirty="0" smtClean="0"/>
              <a:t># do gradient using </a:t>
            </a:r>
            <a:r>
              <a:rPr lang="en-US" altLang="zh-TW" dirty="0" err="1" smtClean="0"/>
              <a:t>premulted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fspace</a:t>
            </a:r>
            <a:r>
              <a:rPr lang="en-US" altLang="zh-TW" dirty="0" smtClean="0"/>
              <a:t> and alignments</a:t>
            </a:r>
          </a:p>
          <a:p>
            <a:r>
              <a:rPr lang="en-US" altLang="zh-TW" dirty="0" smtClean="0"/>
              <a:t># move gradient back to real space and apply </a:t>
            </a:r>
            <a:r>
              <a:rPr lang="en-US" altLang="zh-TW" dirty="0" err="1" smtClean="0"/>
              <a:t>premult</a:t>
            </a:r>
            <a:r>
              <a:rPr lang="en-US" altLang="zh-TW" dirty="0" smtClean="0"/>
              <a:t> again</a:t>
            </a:r>
          </a:p>
          <a:p>
            <a:r>
              <a:rPr lang="en-US" altLang="zh-TW" dirty="0" smtClean="0"/>
              <a:t># compute step direction</a:t>
            </a:r>
          </a:p>
          <a:p>
            <a:r>
              <a:rPr lang="en-US" altLang="zh-TW" dirty="0" smtClean="0"/>
              <a:t># take step on real space density</a:t>
            </a:r>
          </a:p>
          <a:p>
            <a:r>
              <a:rPr lang="en-US" altLang="zh-TW" dirty="0" smtClean="0"/>
              <a:t># apply </a:t>
            </a:r>
            <a:r>
              <a:rPr lang="en-US" altLang="zh-TW" dirty="0" err="1" smtClean="0"/>
              <a:t>nn</a:t>
            </a:r>
            <a:r>
              <a:rPr lang="en-US" altLang="zh-TW" dirty="0" smtClean="0"/>
              <a:t> constraint</a:t>
            </a:r>
          </a:p>
          <a:p>
            <a:r>
              <a:rPr lang="en-US" altLang="zh-TW" dirty="0" smtClean="0"/>
              <a:t># apply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210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3774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defRPr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The bound should be easy to compute and close to actual one, thus use low resolution to approximate actual one</a:t>
            </a:r>
          </a:p>
          <a:p>
            <a:pPr lvl="1">
              <a:defRPr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The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bound is base on the SNR of single particle images over a range of resolutions</a:t>
            </a:r>
          </a:p>
          <a:p>
            <a:pPr lvl="1">
              <a:defRPr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heuristic methods has also exploit this feature: first provide a guess for the optimal pose of each image and use local search for high resolution</a:t>
            </a:r>
          </a:p>
          <a:p>
            <a:pPr lvl="1"/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heuristic methods has also exploit this feature: first provide a guess for the optimal pose of each image and use local search for high resolution</a:t>
            </a:r>
          </a:p>
          <a:p>
            <a:pPr lvl="2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Still computationally expensive</a:t>
            </a:r>
          </a:p>
          <a:p>
            <a:pPr lvl="2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 extra tunable parameters for when to start and how much to restrict local search</a:t>
            </a:r>
          </a:p>
          <a:p>
            <a:pPr lvl="2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Run the risk of missing the optimal alignment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46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bound</a:t>
            </a:r>
            <a:r>
              <a:rPr lang="en-US" altLang="zh-TW" baseline="0" dirty="0" smtClean="0"/>
              <a:t> is resolution and SNR dependent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831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Make the</a:t>
            </a:r>
            <a:r>
              <a:rPr lang="en-US" altLang="zh-TW" baseline="0" dirty="0" smtClean="0"/>
              <a:t> expression free from orientation parameters r, so that we only have to calculate it once!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853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081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 Symmetric around original points!</a:t>
            </a:r>
          </a:p>
          <a:p>
            <a:r>
              <a:rPr lang="en-US" altLang="zh-TW" dirty="0" smtClean="0"/>
              <a:t>2. Reference also see https://www.youtube.com/watch?v=nyk75ufbP74&amp;t=0s&amp;index=18&amp;list=PL8_xPU5epJdctoHdQjpfHmd_z9WvGxK8-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0096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Axis-angle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for 3D-pose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411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44593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if </a:t>
            </a:r>
            <a:r>
              <a:rPr lang="en-US" altLang="zh-TW" dirty="0" err="1" smtClean="0"/>
              <a:t>compute_phis</a:t>
            </a:r>
            <a:r>
              <a:rPr lang="en-US" altLang="zh-TW" dirty="0" smtClean="0"/>
              <a:t>:                    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# this will save the best alignment directly                    </a:t>
            </a:r>
          </a:p>
          <a:p>
            <a:r>
              <a:rPr lang="zh-TW" altLang="en-US" dirty="0" smtClean="0"/>
              <a:t>    </a:t>
            </a:r>
            <a:r>
              <a:rPr lang="en-US" altLang="zh-TW" dirty="0" err="1" smtClean="0"/>
              <a:t>bestri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bestti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n.unravel_index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V.argmin</a:t>
            </a:r>
            <a:r>
              <a:rPr lang="en-US" altLang="zh-TW" dirty="0" smtClean="0"/>
              <a:t>(), </a:t>
            </a:r>
            <a:r>
              <a:rPr lang="en-US" altLang="zh-TW" dirty="0" err="1" smtClean="0"/>
              <a:t>V.shape</a:t>
            </a:r>
            <a:r>
              <a:rPr lang="en-US" altLang="zh-TW" dirty="0" smtClean="0"/>
              <a:t>)                   </a:t>
            </a:r>
          </a:p>
          <a:p>
            <a:r>
              <a:rPr lang="zh-TW" altLang="en-US" dirty="0" smtClean="0"/>
              <a:t>    </a:t>
            </a:r>
            <a:r>
              <a:rPr lang="en-US" altLang="zh-TW" dirty="0" err="1" smtClean="0"/>
              <a:t>img.alignments</a:t>
            </a:r>
            <a:r>
              <a:rPr lang="en-US" altLang="zh-TW" dirty="0" smtClean="0"/>
              <a:t>[key].r = </a:t>
            </a:r>
            <a:r>
              <a:rPr lang="en-US" altLang="zh-TW" dirty="0" err="1" smtClean="0"/>
              <a:t>img_rs.reshape</a:t>
            </a:r>
            <a:r>
              <a:rPr lang="en-US" altLang="zh-TW" dirty="0" smtClean="0"/>
              <a:t>(-1,3)[</a:t>
            </a:r>
            <a:r>
              <a:rPr lang="en-US" altLang="zh-TW" dirty="0" err="1" smtClean="0"/>
              <a:t>bestri</a:t>
            </a:r>
            <a:r>
              <a:rPr lang="en-US" altLang="zh-TW" dirty="0" smtClean="0"/>
              <a:t>]                    </a:t>
            </a:r>
          </a:p>
          <a:p>
            <a:r>
              <a:rPr lang="zh-TW" altLang="en-US" dirty="0" smtClean="0"/>
              <a:t>    </a:t>
            </a:r>
            <a:r>
              <a:rPr lang="en-US" altLang="zh-TW" dirty="0" err="1" smtClean="0"/>
              <a:t>img.alignments</a:t>
            </a:r>
            <a:r>
              <a:rPr lang="en-US" altLang="zh-TW" dirty="0" smtClean="0"/>
              <a:t>[key].t = </a:t>
            </a:r>
            <a:r>
              <a:rPr lang="en-US" altLang="zh-TW" dirty="0" err="1" smtClean="0"/>
              <a:t>img_ts.reshape</a:t>
            </a:r>
            <a:r>
              <a:rPr lang="en-US" altLang="zh-TW" dirty="0" smtClean="0"/>
              <a:t>(-1,2)[</a:t>
            </a:r>
            <a:r>
              <a:rPr lang="en-US" altLang="zh-TW" dirty="0" err="1" smtClean="0"/>
              <a:t>bestti</a:t>
            </a:r>
            <a:r>
              <a:rPr lang="en-US" altLang="zh-TW" dirty="0" smtClean="0"/>
              <a:t>]                    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    </a:t>
            </a:r>
            <a:r>
              <a:rPr lang="en-US" altLang="zh-TW" dirty="0" err="1" smtClean="0"/>
              <a:t>img.alignments</a:t>
            </a:r>
            <a:r>
              <a:rPr lang="en-US" altLang="zh-TW" dirty="0" smtClean="0"/>
              <a:t>[key].U = V[</a:t>
            </a:r>
            <a:r>
              <a:rPr lang="en-US" altLang="zh-TW" dirty="0" err="1" smtClean="0"/>
              <a:t>bestri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bestti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618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Fourier</a:t>
            </a:r>
            <a:r>
              <a:rPr lang="en-US" altLang="zh-TW" baseline="0" dirty="0" smtClean="0"/>
              <a:t> space following is easy: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Convolution, </a:t>
            </a:r>
            <a:r>
              <a:rPr lang="en-US" altLang="zh-TW" dirty="0" smtClean="0"/>
              <a:t>filter, Cross</a:t>
            </a:r>
            <a:r>
              <a:rPr lang="en-US" altLang="zh-TW" baseline="0" dirty="0" smtClean="0"/>
              <a:t> correlation</a:t>
            </a:r>
            <a:endParaRPr lang="en-US" altLang="zh-TW" dirty="0" smtClean="0"/>
          </a:p>
          <a:p>
            <a:r>
              <a:rPr lang="en-US" altLang="zh-TW" dirty="0" smtClean="0"/>
              <a:t>Linear model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178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700338" y="511175"/>
            <a:ext cx="4529137" cy="25479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Only</a:t>
            </a:r>
            <a:r>
              <a:rPr lang="en-US" altLang="zh-TW" baseline="0" dirty="0" smtClean="0"/>
              <a:t> obtain initial model, since it can not iterative refine (when SNR is low do single run will not be accurate)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902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700338" y="511175"/>
            <a:ext cx="4529137" cy="25479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Stochastic Hill Climbing:</a:t>
            </a:r>
          </a:p>
          <a:p>
            <a:pPr marL="0" lvl="1">
              <a:defRPr/>
            </a:pP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templates are scanned in a random order and the first one with a similarity score better than the one obtained at a previous iteration is accepted</a:t>
            </a:r>
          </a:p>
          <a:p>
            <a:r>
              <a:rPr lang="en-US" altLang="zh-TW" dirty="0" smtClean="0"/>
              <a:t>Instead </a:t>
            </a:r>
            <a:r>
              <a:rPr lang="en-US" altLang="zh-TW" dirty="0" smtClean="0"/>
              <a:t>of finding the best possible match between an EM projection image and all </a:t>
            </a:r>
            <a:r>
              <a:rPr lang="en-US" altLang="zh-TW" dirty="0" err="1" smtClean="0"/>
              <a:t>reprojection</a:t>
            </a:r>
            <a:r>
              <a:rPr lang="en-US" altLang="zh-TW" dirty="0" smtClean="0"/>
              <a:t> templates</a:t>
            </a:r>
          </a:p>
          <a:p>
            <a:pPr marL="0" lvl="1">
              <a:defRPr/>
            </a:pPr>
            <a:r>
              <a:rPr lang="en-US" altLang="zh-TW" sz="2200" dirty="0">
                <a:solidFill>
                  <a:schemeClr val="bg2">
                    <a:lumMod val="50000"/>
                  </a:schemeClr>
                </a:solidFill>
              </a:rPr>
              <a:t>the procedure will initially accept orientations that are entirely incorrect and only slowly drift towards increasingly sensible </a:t>
            </a:r>
            <a:r>
              <a:rPr lang="en-US" altLang="zh-TW" sz="2200" dirty="0" smtClean="0">
                <a:solidFill>
                  <a:schemeClr val="bg2">
                    <a:lumMod val="50000"/>
                  </a:schemeClr>
                </a:solidFill>
              </a:rPr>
              <a:t>orientations</a:t>
            </a:r>
          </a:p>
          <a:p>
            <a:pPr marL="0" lvl="1">
              <a:defRPr/>
            </a:pPr>
            <a:endParaRPr lang="en-US" altLang="zh-TW" sz="22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lvl="1">
              <a:defRPr/>
            </a:pP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If not add low pass filter -&gt; overfitting noise (noisy structure)</a:t>
            </a:r>
          </a:p>
          <a:p>
            <a:pPr marL="0" lvl="1">
              <a:defRPr/>
            </a:pP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Always want to see high resolution</a:t>
            </a:r>
          </a:p>
          <a:p>
            <a:pPr marL="0" lvl="1">
              <a:defRPr/>
            </a:pPr>
            <a:endParaRPr lang="en-US" altLang="zh-TW" sz="2200" dirty="0">
              <a:solidFill>
                <a:schemeClr val="bg2">
                  <a:lumMod val="50000"/>
                </a:schemeClr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4123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700338" y="511175"/>
            <a:ext cx="4529137" cy="25479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 </a:t>
            </a:r>
            <a:r>
              <a:rPr lang="en-US" altLang="zh-TW" dirty="0" err="1" smtClean="0"/>
              <a:t>Speciman</a:t>
            </a:r>
            <a:r>
              <a:rPr lang="en-US" altLang="zh-TW" baseline="0" dirty="0" smtClean="0"/>
              <a:t> </a:t>
            </a:r>
            <a:r>
              <a:rPr lang="en-US" altLang="zh-TW" baseline="0" dirty="0" smtClean="0"/>
              <a:t>thin enough</a:t>
            </a:r>
          </a:p>
          <a:p>
            <a:pPr>
              <a:defRPr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if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point spread function is symmetric around its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442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When there is no noise weight of</a:t>
                </a:r>
                <a:r>
                  <a:rPr lang="en-US" altLang="zh-TW" baseline="0" dirty="0" smtClean="0"/>
                  <a:t> MLE is 1 only at the lowest MSE orientation which is exactly the same as projection matching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In noiseless environment they are equivalent</a:t>
                </a:r>
                <a:r>
                  <a:rPr lang="zh-TW" altLang="en-US" b="0" i="0" smtClean="0">
                    <a:latin typeface="Cambria Math" panose="02040503050406030204" pitchFamily="18" charset="0"/>
                  </a:rPr>
                  <a:t>𝜎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﷮𝐼𝐽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3337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6550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06500" y="3648076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5" name="矩形 4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矩形 5"/>
          <p:cNvSpPr/>
          <p:nvPr/>
        </p:nvSpPr>
        <p:spPr>
          <a:xfrm>
            <a:off x="1206500" y="3648076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角星形 5"/>
          <p:cNvSpPr/>
          <p:nvPr userDrawn="1"/>
        </p:nvSpPr>
        <p:spPr>
          <a:xfrm>
            <a:off x="9256184" y="6400800"/>
            <a:ext cx="304800" cy="228600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>
              <a:solidFill>
                <a:srgbClr val="FFC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6584" y="6072188"/>
            <a:ext cx="9038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標題 1"/>
          <p:cNvSpPr txBox="1">
            <a:spLocks/>
          </p:cNvSpPr>
          <p:nvPr userDrawn="1"/>
        </p:nvSpPr>
        <p:spPr>
          <a:xfrm rot="19594117">
            <a:off x="3295652" y="3041650"/>
            <a:ext cx="4703233" cy="1009650"/>
          </a:xfrm>
          <a:prstGeom prst="rect">
            <a:avLst/>
          </a:prstGeom>
        </p:spPr>
        <p:txBody>
          <a:bodyPr anchor="b"/>
          <a:lstStyle/>
          <a:p>
            <a:pPr algn="ctr" fontAlgn="auto">
              <a:spcAft>
                <a:spcPts val="0"/>
              </a:spcAft>
              <a:defRPr/>
            </a:pPr>
            <a:r>
              <a:rPr kumimoji="0" lang="en-US" altLang="zh-TW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超世紀波卡體一空陰" pitchFamily="2" charset="-120"/>
                <a:ea typeface="超世紀波卡體一空陰" pitchFamily="2" charset="-120"/>
                <a:cs typeface="Arial Unicode MS" pitchFamily="34" charset="-120"/>
              </a:rPr>
              <a:t>ST☆R</a:t>
            </a:r>
            <a:endParaRPr kumimoji="0" lang="zh-TW" alt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超世紀波卡體一空陰" pitchFamily="2" charset="-120"/>
              <a:ea typeface="超世紀波卡體一空陰" pitchFamily="2" charset="-120"/>
              <a:cs typeface="Arial Unicode MS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F85D4-5936-4E22-81D2-6B3800489B1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線接點 3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5" name="等腰三角形 4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直線接點 5"/>
          <p:cNvSpPr>
            <a:spLocks noChangeShapeType="1"/>
          </p:cNvSpPr>
          <p:nvPr/>
        </p:nvSpPr>
        <p:spPr bwMode="auto">
          <a:xfrm rot="5400000">
            <a:off x="5816071" y="3201988"/>
            <a:ext cx="585152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865033" y="6356351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848C84-D8CC-4DB7-BF23-609816B95A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5"/>
          <p:cNvSpPr txBox="1">
            <a:spLocks/>
          </p:cNvSpPr>
          <p:nvPr userDrawn="1"/>
        </p:nvSpPr>
        <p:spPr>
          <a:xfrm>
            <a:off x="8572501" y="6357938"/>
            <a:ext cx="2402417" cy="366712"/>
          </a:xfrm>
          <a:prstGeom prst="rect">
            <a:avLst/>
          </a:prstGeom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>
              <a:solidFill>
                <a:srgbClr val="E85E68"/>
              </a:solidFill>
              <a:latin typeface="Brush Script MT" pitchFamily="66" charset="0"/>
              <a:ea typeface="STXingkai" pitchFamily="2" charset="-122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 sz="22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11E32-B9A0-4C06-A644-818AE0A5CA0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19200" y="2819401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5" name="矩形 4"/>
          <p:cNvSpPr/>
          <p:nvPr/>
        </p:nvSpPr>
        <p:spPr>
          <a:xfrm>
            <a:off x="1219200" y="2819401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0" y="6354763"/>
            <a:ext cx="3048000" cy="3667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865033" y="6354763"/>
            <a:ext cx="4633384" cy="3667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26634" y="6354763"/>
            <a:ext cx="2027767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2454C-91E5-41D3-888B-2251DD37D6C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6584" y="6072188"/>
            <a:ext cx="9038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24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87B14-C52E-4E08-A147-B2E23833E68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A37A2-BB58-463E-A085-C282F415BF0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>
            <a:lvl1pPr>
              <a:defRPr baseline="0">
                <a:solidFill>
                  <a:schemeClr val="accent4">
                    <a:lumMod val="50000"/>
                  </a:schemeClr>
                </a:solidFill>
                <a:latin typeface="Berlin Sans FB Demi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4" name="日期版面配置區 7"/>
          <p:cNvSpPr txBox="1">
            <a:spLocks/>
          </p:cNvSpPr>
          <p:nvPr userDrawn="1"/>
        </p:nvSpPr>
        <p:spPr>
          <a:xfrm>
            <a:off x="7122584" y="6361114"/>
            <a:ext cx="2116667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6584" y="6072188"/>
            <a:ext cx="9038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標題 1"/>
          <p:cNvSpPr txBox="1">
            <a:spLocks/>
          </p:cNvSpPr>
          <p:nvPr userDrawn="1"/>
        </p:nvSpPr>
        <p:spPr>
          <a:xfrm rot="19594117">
            <a:off x="3295652" y="3041650"/>
            <a:ext cx="4703233" cy="1009650"/>
          </a:xfrm>
          <a:prstGeom prst="rect">
            <a:avLst/>
          </a:prstGeom>
        </p:spPr>
        <p:txBody>
          <a:bodyPr anchor="b"/>
          <a:lstStyle/>
          <a:p>
            <a:pPr algn="ctr" fontAlgn="auto">
              <a:spcAft>
                <a:spcPts val="0"/>
              </a:spcAft>
              <a:defRPr/>
            </a:pPr>
            <a:r>
              <a:rPr kumimoji="0" lang="en-US" altLang="zh-TW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超世紀波卡體一空陰" pitchFamily="2" charset="-120"/>
                <a:ea typeface="超世紀波卡體一空陰" pitchFamily="2" charset="-120"/>
                <a:cs typeface="Arial Unicode MS" pitchFamily="34" charset="-120"/>
              </a:rPr>
              <a:t>ST☆R</a:t>
            </a:r>
            <a:endParaRPr kumimoji="0" lang="zh-TW" alt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超世紀波卡體一空陰" pitchFamily="2" charset="-120"/>
              <a:ea typeface="超世紀波卡體一空陰" pitchFamily="2" charset="-120"/>
              <a:cs typeface="Arial Unicode MS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8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49390-859A-4B82-9667-58B58EBCB52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線接點 1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0613F-01AD-4AF4-B065-14E6D69794D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6" name="直線接點 5"/>
          <p:cNvSpPr>
            <a:spLocks noChangeShapeType="1"/>
          </p:cNvSpPr>
          <p:nvPr/>
        </p:nvSpPr>
        <p:spPr bwMode="auto">
          <a:xfrm rot="5400000">
            <a:off x="5220229" y="3324226"/>
            <a:ext cx="60356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 dirty="0"/>
          </a:p>
        </p:txBody>
      </p:sp>
      <p:sp>
        <p:nvSpPr>
          <p:cNvPr id="7" name="等腰三角形 6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865033" y="6356351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237C51-4FA3-4035-A6CE-93E2866455C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609601" y="500063"/>
            <a:ext cx="243417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865033" y="6356351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AECBC-0C91-4DAE-A7B9-EA8220A4C66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  <a:endParaRPr lang="en-US" dirty="0" smtClean="0"/>
          </a:p>
        </p:txBody>
      </p:sp>
      <p:sp>
        <p:nvSpPr>
          <p:cNvPr id="5123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 smtClean="0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17033" y="6356351"/>
            <a:ext cx="2641600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CFD981B-B004-4CD9-BDE4-045E4C2478B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28" name="直線接點 27"/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29" name="直線接點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10466686" y="3095626"/>
            <a:ext cx="461665" cy="9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pPr>
              <a:defRPr/>
            </a:pPr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78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tical_transfer_function" TargetMode="External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7668791082002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github.com/Arunabh98/EPFL-CryoEM/blob/master/reports/math-relion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hyperlink" Target="http://shiftleft.com/mirrors/www.hpl.hp.com/personal/Tom_Malzbender/papers/fvr.pdf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8.png"/><Relationship Id="rId4" Type="http://schemas.openxmlformats.org/officeDocument/2006/relationships/hyperlink" Target="https://healpix.sourceforge.i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hyperlink" Target="https://medium.com/@ranjeettate/learning-rate-in-gradient-descent-and-second-derivatives-632137dad3b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0.png"/><Relationship Id="rId10" Type="http://schemas.openxmlformats.org/officeDocument/2006/relationships/image" Target="../media/image78.png"/><Relationship Id="rId4" Type="http://schemas.openxmlformats.org/officeDocument/2006/relationships/image" Target="../media/image68.png"/><Relationship Id="rId9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nature.com/original/nature-assets/nmeth/journal/v14/n3/extref/nmeth.4169-S1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zazellochg/3DEM-conventions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047847712002481" TargetMode="External"/><Relationship Id="rId7" Type="http://schemas.openxmlformats.org/officeDocument/2006/relationships/hyperlink" Target="https://github.com/Arunabh98/EPFL-CryoEM/blob/master/reports/math-relion.pdf" TargetMode="External"/><Relationship Id="rId2" Type="http://schemas.openxmlformats.org/officeDocument/2006/relationships/hyperlink" Target="https://www.ncbi.nlm.nih.gov/pubmed/2210044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ure.com/articles/nmeth.4169" TargetMode="External"/><Relationship Id="rId5" Type="http://schemas.openxmlformats.org/officeDocument/2006/relationships/hyperlink" Target="https://www.ncbi.nlm.nih.gov/pubmed/27849524" TargetMode="External"/><Relationship Id="rId4" Type="http://schemas.openxmlformats.org/officeDocument/2006/relationships/hyperlink" Target="https://elifesciences.org/articles/18722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670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3.png"/><Relationship Id="rId9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3165033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w2.mrc-lmb.cam.ac.uk/download/lectures/cryo-em-2017/Cryo-EM17_lecture_03_fourier_analysis.pdf" TargetMode="External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emf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標題 1"/>
          <p:cNvSpPr>
            <a:spLocks noGrp="1"/>
          </p:cNvSpPr>
          <p:nvPr>
            <p:ph type="ctrTitle"/>
          </p:nvPr>
        </p:nvSpPr>
        <p:spPr>
          <a:xfrm>
            <a:off x="3701233" y="4149080"/>
            <a:ext cx="7056784" cy="720080"/>
          </a:xfrm>
        </p:spPr>
        <p:txBody>
          <a:bodyPr>
            <a:noAutofit/>
          </a:bodyPr>
          <a:lstStyle/>
          <a:p>
            <a:r>
              <a:rPr lang="en-US" altLang="zh-TW" sz="2400" b="1" dirty="0" smtClean="0">
                <a:solidFill>
                  <a:schemeClr val="accent1">
                    <a:lumMod val="50000"/>
                  </a:schemeClr>
                </a:solidFill>
              </a:rPr>
              <a:t>3D Reconstruction in </a:t>
            </a:r>
            <a:r>
              <a:rPr lang="en-US" altLang="zh-TW" sz="2400" b="1" dirty="0" err="1" smtClean="0">
                <a:solidFill>
                  <a:schemeClr val="accent1">
                    <a:lumMod val="50000"/>
                  </a:schemeClr>
                </a:solidFill>
              </a:rPr>
              <a:t>CryoEM</a:t>
            </a:r>
            <a:endParaRPr lang="en-US" altLang="zh-TW" sz="24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Britannic Bold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Szu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-Chi Chung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Institute of Statistical Science, Academia </a:t>
            </a:r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Sinica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TW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US" altLang="zh-TW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Core -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phase object approximation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273050" lvl="1">
                  <a:spcBef>
                    <a:spcPts val="600"/>
                  </a:spcBef>
                  <a:buClr>
                    <a:schemeClr val="accent1"/>
                  </a:buClr>
                </a:pPr>
                <a:r>
                  <a:rPr lang="en-US" altLang="zh-TW" sz="2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Leads </a:t>
                </a:r>
                <a:r>
                  <a:rPr lang="en-US" altLang="zh-TW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a linear image formation model in Fourier </a:t>
                </a:r>
                <a:r>
                  <a:rPr lang="en-US" altLang="zh-TW" sz="2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 </a:t>
                </a:r>
              </a:p>
              <a:p>
                <a:pPr marL="0" lvl="1" indent="0">
                  <a:spcBef>
                    <a:spcPts val="600"/>
                  </a:spcBef>
                  <a:buClr>
                    <a:schemeClr val="accent1"/>
                  </a:buClr>
                  <a:buNone/>
                </a:pPr>
                <a:r>
                  <a:rPr lang="en-US" altLang="zh-TW" sz="2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TW" sz="2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image number,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en-US" altLang="zh-TW" sz="2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j is </a:t>
                </a:r>
                <a:r>
                  <a:rPr lang="en-US" altLang="zh-TW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TW" sz="2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ourier index)</a:t>
                </a:r>
                <a:endParaRPr lang="en-US" altLang="zh-TW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3050" lvl="1">
                  <a:spcBef>
                    <a:spcPts val="600"/>
                  </a:spcBef>
                  <a:buClr>
                    <a:schemeClr val="accent1"/>
                  </a:buClr>
                </a:pPr>
                <a:endParaRPr lang="en-US" altLang="zh-TW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3050" lvl="1">
                  <a:spcBef>
                    <a:spcPts val="600"/>
                  </a:spcBef>
                  <a:buClr>
                    <a:schemeClr val="accent1"/>
                  </a:buClr>
                </a:pPr>
                <a:endParaRPr lang="en-US" altLang="zh-TW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47687" lvl="2">
                  <a:spcBef>
                    <a:spcPts val="600"/>
                  </a:spcBef>
                  <a:buClr>
                    <a:schemeClr val="accent1"/>
                  </a:buClr>
                </a:pPr>
                <a:endParaRPr lang="en-US" altLang="zh-TW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47687" lvl="2">
                  <a:spcBef>
                    <a:spcPts val="600"/>
                  </a:spcBef>
                  <a:buClr>
                    <a:schemeClr val="accent1"/>
                  </a:buClr>
                </a:pPr>
                <a:r>
                  <a:rPr lang="en-US" altLang="zh-TW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3"/>
                  </a:rPr>
                  <a:t>CTF is real</a:t>
                </a:r>
                <a:endParaRPr lang="en-US" altLang="zh-TW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3050" lvl="1">
                  <a:spcBef>
                    <a:spcPts val="600"/>
                  </a:spcBef>
                  <a:buClr>
                    <a:schemeClr val="accent1"/>
                  </a:buClr>
                </a:pPr>
                <a:endParaRPr lang="en-US" altLang="zh-TW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3050" lvl="1">
                  <a:spcBef>
                    <a:spcPts val="600"/>
                  </a:spcBef>
                  <a:buClr>
                    <a:schemeClr val="accent1"/>
                  </a:buClr>
                </a:pPr>
                <a:endParaRPr lang="en-US" altLang="zh-TW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-274638"/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4"/>
                <a:stretch>
                  <a:fillRect l="-1000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10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744" y="2243093"/>
            <a:ext cx="3787404" cy="11754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799239" y="2530409"/>
            <a:ext cx="595108" cy="520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064557" y="2519226"/>
            <a:ext cx="514591" cy="51248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419503" y="2529358"/>
            <a:ext cx="404816" cy="51248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3359697" y="2460322"/>
            <a:ext cx="407089" cy="1521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672138" y="2166893"/>
            <a:ext cx="314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 particle image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041931" y="1956802"/>
            <a:ext cx="314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structure</a:t>
            </a:r>
            <a:endParaRPr lang="zh-TW" alt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單箭頭接點 15"/>
          <p:cNvCxnSpPr>
            <a:stCxn id="10" idx="0"/>
          </p:cNvCxnSpPr>
          <p:nvPr/>
        </p:nvCxnSpPr>
        <p:spPr>
          <a:xfrm flipV="1">
            <a:off x="6621911" y="2313333"/>
            <a:ext cx="749452" cy="2160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7613800" y="2810912"/>
            <a:ext cx="697186" cy="12969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345638" y="2653159"/>
            <a:ext cx="314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Independent, Gaussian distributed noise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3472" y="4018754"/>
            <a:ext cx="5350960" cy="283164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6643" y="3819480"/>
            <a:ext cx="3653670" cy="297718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021307" y="2489983"/>
            <a:ext cx="398196" cy="54519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cxnSp>
        <p:nvCxnSpPr>
          <p:cNvPr id="18" name="直線單箭頭接點 17"/>
          <p:cNvCxnSpPr>
            <a:stCxn id="17" idx="2"/>
          </p:cNvCxnSpPr>
          <p:nvPr/>
        </p:nvCxnSpPr>
        <p:spPr>
          <a:xfrm>
            <a:off x="6220405" y="3035181"/>
            <a:ext cx="0" cy="47993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5685446" y="3430741"/>
            <a:ext cx="231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Projection/Slice Operator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46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Refinement and Classification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1391056" cy="4937760"/>
              </a:xfrm>
            </p:spPr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Projection Matching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sup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/>
                            </m:sSub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𝐶𝑇𝐹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/>
                            </m:sSubSup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𝑗𝑙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l-GR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sup>
                                </m:sSubSup>
                              </m:e>
                            </m:nary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/>
                            </m:sSub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TW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SPIDER, EMAN2</a:t>
                </a:r>
                <a:endParaRPr lang="en-US" altLang="zh-TW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Maximum likelihood approach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sub>
                      <m:sup/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  <m:r>
                              <m:rPr>
                                <m:nor/>
                              </m:rPr>
                              <a:rPr lang="en-US" altLang="zh-TW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nary>
                    <m:r>
                      <a:rPr lang="en-US" altLang="zh-TW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sub>
                      <m:sup/>
                      <m:e>
                        <m:nary>
                          <m:naryPr>
                            <m:chr m:val="∏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Sup>
                                  <m:sSub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𝑖𝑗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𝐶𝑇𝐹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𝑖𝑗</m:t>
                                                </m:r>
                                              </m:sub>
                                            </m:sSub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m:rPr>
                                                    <m:brk m:alnAt="23"/>
                                                  </m:r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=1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𝐿</m:t>
                                                </m:r>
                                              </m:sup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TW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TW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𝑗𝑙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l-GR" altLang="zh-TW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Φ</m:t>
                                                    </m:r>
                                                  </m:sup>
                                                </m:sSubSup>
                                                <m:sSub>
                                                  <m:sSubPr>
                                                    <m:ctrlPr>
                                                      <a:rPr lang="el-GR" altLang="zh-TW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𝑉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nary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</m:nary>
                      </m:e>
                    </m:nary>
                  </m:oMath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Expectation-Maximization</a:t>
                </a:r>
              </a:p>
              <a:p>
                <a:pPr lvl="2"/>
                <a:r>
                  <a:rPr lang="en-US" altLang="zh-TW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Relion</a:t>
                </a:r>
                <a:r>
                  <a:rPr lang="en-US" altLang="zh-TW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CryoSparc</a:t>
                </a:r>
                <a:endParaRPr lang="zh-TW" altLang="en-US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1391056" cy="4937760"/>
              </a:xfrm>
              <a:blipFill>
                <a:blip r:embed="rId3"/>
                <a:stretch>
                  <a:fillRect l="-482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11</a:t>
            </a:fld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020918" y="1814155"/>
            <a:ext cx="266770" cy="318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3287688" y="2145196"/>
            <a:ext cx="563649" cy="3741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3479613" y="2431099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Orientations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748592" y="2615765"/>
            <a:ext cx="4833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equivalent if there is no noise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 </a:t>
            </a:r>
            <a:endParaRPr lang="en-US" altLang="zh-TW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25248" y="1826494"/>
            <a:ext cx="266770" cy="31870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3629578" y="1495148"/>
            <a:ext cx="984570" cy="3190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4703573" y="1244237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TW" alt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15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Refinement and Classification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 results in weighted average structure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50" y="1813977"/>
            <a:ext cx="4896544" cy="20756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8" y="2575599"/>
            <a:ext cx="3232435" cy="22249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512" y="3889599"/>
            <a:ext cx="5616624" cy="24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1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Before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Relion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Wiener filter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1463064" cy="4937760"/>
              </a:xfrm>
            </p:spPr>
            <p:txBody>
              <a:bodyPr/>
              <a:lstStyle/>
              <a:p>
                <a:pPr marL="273050" lvl="1">
                  <a:spcBef>
                    <a:spcPts val="600"/>
                  </a:spcBef>
                  <a:buClr>
                    <a:schemeClr val="accent1"/>
                  </a:buClr>
                </a:pPr>
                <a:r>
                  <a:rPr lang="en-US" altLang="zh-TW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Wiener filter of 2D class averaging </a:t>
                </a:r>
                <a:r>
                  <a:rPr lang="en-US" altLang="zh-TW" sz="2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TW" altLang="en-US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p>
                        <m:r>
                          <a:rPr lang="en-US" altLang="zh-TW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TW" altLang="en-US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power </a:t>
                </a:r>
                <a:r>
                  <a:rPr lang="en-US" altLang="zh-TW" sz="2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:r>
                  <a:rPr lang="en-US" altLang="zh-TW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signal and </a:t>
                </a:r>
                <a:r>
                  <a:rPr lang="en-US" altLang="zh-TW" sz="2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noise):</a:t>
                </a:r>
                <a:endParaRPr lang="en-US" altLang="zh-TW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47687" lvl="2">
                  <a:spcBef>
                    <a:spcPts val="600"/>
                  </a:spcBef>
                  <a:buClr>
                    <a:schemeClr val="accent1"/>
                  </a:buClr>
                </a:pPr>
                <a:r>
                  <a:rPr lang="en-US" altLang="zh-TW" sz="22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CTF  correction + low pass filter</a:t>
                </a:r>
              </a:p>
              <a:p>
                <a:pPr marL="547687" lvl="2">
                  <a:spcBef>
                    <a:spcPts val="600"/>
                  </a:spcBef>
                  <a:buClr>
                    <a:schemeClr val="accent1"/>
                  </a:buClr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47687" lvl="2">
                  <a:spcBef>
                    <a:spcPts val="600"/>
                  </a:spcBef>
                  <a:buClr>
                    <a:schemeClr val="accent1"/>
                  </a:buClr>
                </a:pPr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47687" lvl="2">
                  <a:spcBef>
                    <a:spcPts val="600"/>
                  </a:spcBef>
                  <a:buClr>
                    <a:schemeClr val="accent1"/>
                  </a:buClr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47687" lvl="2">
                  <a:spcBef>
                    <a:spcPts val="600"/>
                  </a:spcBef>
                  <a:buClr>
                    <a:schemeClr val="accent1"/>
                  </a:buClr>
                </a:pPr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47687" lvl="2">
                  <a:spcBef>
                    <a:spcPts val="600"/>
                  </a:spcBef>
                  <a:buClr>
                    <a:schemeClr val="accent1"/>
                  </a:buClr>
                </a:pPr>
                <a:r>
                  <a:rPr lang="en-US" altLang="zh-TW" sz="22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3D Wiener filter in </a:t>
                </a:r>
                <a:r>
                  <a:rPr lang="en-US" altLang="zh-TW" sz="22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Frealign</a:t>
                </a:r>
                <a:r>
                  <a:rPr lang="en-US" altLang="zh-TW" sz="22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EMAN2</a:t>
                </a:r>
              </a:p>
              <a:p>
                <a:pPr marL="547687" lvl="2">
                  <a:spcBef>
                    <a:spcPts val="600"/>
                  </a:spcBef>
                  <a:buClr>
                    <a:schemeClr val="accent1"/>
                  </a:buClr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47687" lvl="2">
                  <a:spcBef>
                    <a:spcPts val="600"/>
                  </a:spcBef>
                  <a:buClr>
                    <a:schemeClr val="accent1"/>
                  </a:buClr>
                </a:pPr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47687" lvl="2">
                  <a:spcBef>
                    <a:spcPts val="600"/>
                  </a:spcBef>
                  <a:buClr>
                    <a:schemeClr val="accent1"/>
                  </a:buClr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47687" lvl="2">
                  <a:spcBef>
                    <a:spcPts val="600"/>
                  </a:spcBef>
                  <a:buClr>
                    <a:schemeClr val="accent1"/>
                  </a:buClr>
                </a:pPr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22325" lvl="3">
                  <a:spcBef>
                    <a:spcPts val="600"/>
                  </a:spcBef>
                  <a:buClr>
                    <a:schemeClr val="accent1"/>
                  </a:buClr>
                </a:pP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Tuning parameter C</a:t>
                </a:r>
              </a:p>
              <a:p>
                <a:pPr marL="822325" lvl="3">
                  <a:spcBef>
                    <a:spcPts val="600"/>
                  </a:spcBef>
                  <a:buClr>
                    <a:schemeClr val="accent1"/>
                  </a:buClr>
                </a:pP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Additional ad hoc low pass filter required </a:t>
                </a:r>
              </a:p>
              <a:p>
                <a:pPr marL="547687" lvl="2">
                  <a:spcBef>
                    <a:spcPts val="600"/>
                  </a:spcBef>
                  <a:buClr>
                    <a:schemeClr val="accent1"/>
                  </a:buClr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47687" lvl="2">
                  <a:spcBef>
                    <a:spcPts val="600"/>
                  </a:spcBef>
                  <a:buClr>
                    <a:schemeClr val="accent1"/>
                  </a:buClr>
                </a:pPr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47687" lvl="2">
                  <a:spcBef>
                    <a:spcPts val="600"/>
                  </a:spcBef>
                  <a:buClr>
                    <a:schemeClr val="accent1"/>
                  </a:buClr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47687" lvl="2">
                  <a:spcBef>
                    <a:spcPts val="600"/>
                  </a:spcBef>
                  <a:buClr>
                    <a:schemeClr val="accent1"/>
                  </a:buClr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-274638"/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1463064" cy="4937760"/>
              </a:xfrm>
              <a:blipFill>
                <a:blip r:embed="rId4"/>
                <a:stretch>
                  <a:fillRect l="-479" t="-1111" b="-59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13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752" y="2204864"/>
            <a:ext cx="3656029" cy="12909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720" y="4149080"/>
            <a:ext cx="4564275" cy="12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3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Relion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A2454C-91E5-41D3-888B-2251DD37D6CE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39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Bayesian framework </a:t>
                </a: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likelihood can be written as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7463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m:rPr>
                              <m:sty m:val="p"/>
                            </m:r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𝐶𝑇𝐹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nary>
                                    <m:naryPr>
                                      <m:chr m:val="∑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𝑗𝑙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l-GR" altLang="zh-TW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463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sub>
                            <m:sup/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zh-TW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</m:nary>
                    </m:oMath>
                  </m:oMathPara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prior is to assume that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independent and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Gaussian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zh-TW" sz="22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TW" sz="2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sz="22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TW" sz="22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2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sz="22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2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2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sz="22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altLang="zh-TW" sz="22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sz="220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zh-TW" sz="22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TW" sz="22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TW" sz="22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US" altLang="zh-TW" sz="22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2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2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TW" sz="22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2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2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altLang="zh-TW" sz="22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altLang="zh-TW" sz="22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22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sSubSup>
                                <m:sSubSupPr>
                                  <m:ctrlPr>
                                    <a:rPr lang="en-US" altLang="zh-TW" sz="22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sz="22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zh-TW" sz="22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TW" sz="22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sz="220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9250" y="438584"/>
            <a:ext cx="10547310" cy="664073"/>
          </a:xfrm>
        </p:spPr>
        <p:txBody>
          <a:bodyPr/>
          <a:lstStyle/>
          <a:p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REgularised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LIkelihood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Relion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(2012)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926396" y="3856053"/>
            <a:ext cx="919843" cy="4005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>
            <a:endCxn id="15" idx="1"/>
          </p:cNvCxnSpPr>
          <p:nvPr/>
        </p:nvCxnSpPr>
        <p:spPr>
          <a:xfrm flipV="1">
            <a:off x="7846239" y="3827269"/>
            <a:ext cx="705368" cy="2878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8551607" y="3504103"/>
            <a:ext cx="222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information about the orientations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4663174" y="1732544"/>
                <a:ext cx="388843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sz="2400" b="0" i="1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l-GR" altLang="zh-TW" sz="2400" i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zh-TW" sz="24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 dirty="0" smtClean="0"/>
                  <a:t>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74" y="1732544"/>
                <a:ext cx="3888433" cy="369332"/>
              </a:xfrm>
              <a:prstGeom prst="rect">
                <a:avLst/>
              </a:prstGeom>
              <a:blipFill>
                <a:blip r:embed="rId4"/>
                <a:stretch>
                  <a:fillRect l="-2821" b="-377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708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(1) Model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0972800" cy="4937760"/>
              </a:xfrm>
            </p:spPr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linear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likelihood can be written as </a:t>
                </a:r>
              </a:p>
              <a:p>
                <a:pPr marL="27463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Imposing Gaussian prior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gives</a:t>
                </a:r>
              </a:p>
              <a:p>
                <a:pPr marL="27463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𝑜𝑔</m:t>
                          </m:r>
                        </m:e>
                      </m:groupCh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4638" lvl="1" indent="0">
                  <a:buNone/>
                </a:pPr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Maximize above respect to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demonstrate that Gaussian prior can be interpreted as </a:t>
                </a:r>
                <a:r>
                  <a:rPr lang="en-US" altLang="zh-TW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L2 regularization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0972800" cy="4937760"/>
              </a:xfrm>
              <a:blipFill>
                <a:blip r:embed="rId2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434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1176916"/>
            <a:ext cx="4286250" cy="52101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Model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5342384" cy="4937760"/>
              </a:xfrm>
            </p:spPr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Gaussian prior can be interpreted as imposing </a:t>
                </a:r>
                <a:r>
                  <a:rPr lang="en-US" altLang="zh-TW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smoothness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reconstruction</a:t>
                </a: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maximum a-posteriori 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Expectation-Maximization (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4"/>
                  </a:rPr>
                  <a:t>detail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conditional expectation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l-GR" altLang="zh-TW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𝛩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ln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Maximize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TW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TW" alt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along with prior</a:t>
                </a: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5342384" cy="4937760"/>
              </a:xfrm>
              <a:blipFill>
                <a:blip r:embed="rId5"/>
                <a:stretch>
                  <a:fillRect l="-1027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9768408" y="3356992"/>
            <a:ext cx="919951" cy="13681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 Prior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768408" y="5661248"/>
            <a:ext cx="22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Iterate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40016" y="2151773"/>
            <a:ext cx="1279991" cy="2376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Data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7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322" y="1719923"/>
            <a:ext cx="4175879" cy="33325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Optimizing yields the following equations:</a:t>
                </a: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posterior probability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zh-TW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l-GR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l-GR" altLang="zh-TW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p>
                                    <m:sSup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p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TW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p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p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p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4"/>
                <a:stretch>
                  <a:fillRect l="-500" t="-1111" b="-23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Model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18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600055" y="5412021"/>
            <a:ext cx="1217326" cy="40948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7752184" y="5209052"/>
            <a:ext cx="366850" cy="16416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8207006" y="4470388"/>
            <a:ext cx="3598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are performed within 3 times the standard deviation (Truncated Gaussian are used)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43872" y="4548414"/>
            <a:ext cx="713270" cy="40948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3677662" y="4235861"/>
            <a:ext cx="1231748" cy="46905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297800" y="3577904"/>
            <a:ext cx="3536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will be over-smooth in practice, thus will be multiply by </a:t>
            </a:r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T=2~4</a:t>
            </a:r>
            <a:endParaRPr lang="zh-TW" alt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00055" y="1719923"/>
            <a:ext cx="384659" cy="534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6998839" y="1652289"/>
            <a:ext cx="1208167" cy="676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221131" y="1467623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Backprojection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6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 Implementation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09427"/>
                <a:ext cx="6062464" cy="4937760"/>
              </a:xfrm>
            </p:spPr>
            <p:txBody>
              <a:bodyPr/>
              <a:lstStyle/>
              <a:p>
                <a:pPr marL="273050" lvl="1">
                  <a:spcBef>
                    <a:spcPts val="600"/>
                  </a:spcBef>
                  <a:buClr>
                    <a:schemeClr val="accent1"/>
                  </a:buClr>
                </a:pPr>
                <a:r>
                  <a:rPr lang="en-US" altLang="zh-TW" sz="2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Interpolation</a:t>
                </a:r>
              </a:p>
              <a:p>
                <a:pPr lvl="1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3D to 2D coordinates, rotation…</a:t>
                </a:r>
              </a:p>
              <a:p>
                <a:pPr lvl="1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Oversampling 3D in real space and apply reverse gridding correction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𝑠𝑖𝑛𝑐</m:t>
                        </m:r>
                      </m:e>
                      <m:sup>
                        <m:r>
                          <a:rPr lang="en-US" altLang="zh-TW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function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3"/>
                  </a:rPr>
                  <a:t>to avoid artifacts</a:t>
                </a:r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3050" lvl="1">
                  <a:spcBef>
                    <a:spcPts val="600"/>
                  </a:spcBef>
                  <a:buClr>
                    <a:schemeClr val="accent1"/>
                  </a:buClr>
                </a:pPr>
                <a:r>
                  <a:rPr lang="en-US" altLang="zh-TW" sz="2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 </a:t>
                </a:r>
                <a:r>
                  <a:rPr lang="en-US" altLang="zh-TW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</a:t>
                </a:r>
                <a:r>
                  <a:rPr lang="en-US" altLang="zh-TW" sz="2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Reconstruction (Weighted)</a:t>
                </a:r>
                <a:endParaRPr lang="en-US" altLang="zh-TW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iterative gridding reconstruction to calculate the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(M-step)</a:t>
                </a: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will be applied to the numerator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update function before IFT</a:t>
                </a: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Uniform sampling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3D orientations using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4"/>
                  </a:rPr>
                  <a:t>HEALpix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09427"/>
                <a:ext cx="6062464" cy="4937760"/>
              </a:xfrm>
              <a:blipFill>
                <a:blip r:embed="rId5"/>
                <a:stretch>
                  <a:fillRect l="-905" t="-1111" r="-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19</a:t>
            </a:fld>
            <a:endParaRPr lang="zh-TW" altLang="en-US" dirty="0"/>
          </a:p>
        </p:txBody>
      </p:sp>
      <p:pic>
        <p:nvPicPr>
          <p:cNvPr id="10" name="Picture 2" descr="Electron Tomogaphy - Effects of sampl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9" y="222690"/>
            <a:ext cx="2681662" cy="276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eighted Backprojecti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508" y="3157817"/>
            <a:ext cx="2866956" cy="117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307" y="4477985"/>
            <a:ext cx="2874157" cy="206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96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09600" y="1143000"/>
            <a:ext cx="9086800" cy="49377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Principles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Projection-Slice Theorem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eak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object approximation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 initial model generation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Refinement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814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Implementation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09600" y="1163996"/>
            <a:ext cx="10526960" cy="4937760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complexity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20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33396"/>
            <a:ext cx="6943136" cy="381642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279576" y="3999063"/>
            <a:ext cx="399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329265" y="3688668"/>
            <a:ext cx="55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ii)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198710" y="4058000"/>
            <a:ext cx="51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iii)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125" y="2571971"/>
            <a:ext cx="3232435" cy="2224962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9408368" y="2144727"/>
            <a:ext cx="51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iv)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35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271464" y="4667394"/>
            <a:ext cx="4350445" cy="1065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42" y="3353395"/>
            <a:ext cx="6366669" cy="323931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Implementation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7358608" cy="4937760"/>
              </a:xfrm>
            </p:spPr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Adaptive EM</a:t>
                </a: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 sampling grids</a:t>
                </a:r>
              </a:p>
              <a:p>
                <a:pPr lvl="2"/>
                <a:r>
                  <a:rPr lang="en-US" altLang="zh-TW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using coarse sampling and sort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z-Cyrl-AZ" altLang="zh-TW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Г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z-Cyrl-AZ" altLang="zh-TW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Ф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TW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select subdomain </a:t>
                </a:r>
                <a14:m>
                  <m:oMath xmlns:m="http://schemas.openxmlformats.org/officeDocument/2006/math">
                    <m:r>
                      <a:rPr lang="zh-TW" altLang="el-GR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lang="en-US" altLang="zh-TW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until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z-Cyrl-AZ" altLang="zh-TW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Г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z-Cyrl-AZ" altLang="zh-TW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Ф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TW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sum up to 99.9%</a:t>
                </a:r>
              </a:p>
              <a:p>
                <a:pPr lvl="2"/>
                <a:r>
                  <a:rPr lang="en-US" altLang="zh-TW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fine sampling on the select</a:t>
                </a:r>
                <a:r>
                  <a:rPr lang="en-US" altLang="zh-TW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l-GR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lang="en-US" altLang="zh-TW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7358608" cy="4937760"/>
              </a:xfrm>
              <a:blipFill>
                <a:blip r:embed="rId4"/>
                <a:stretch>
                  <a:fillRect l="-746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21</a:t>
            </a:fld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358" y="1248922"/>
            <a:ext cx="3564433" cy="42161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820335" y="2911460"/>
                <a:ext cx="8177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𝑒𝑟𝑟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335" y="2911460"/>
                <a:ext cx="8177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134461" y="5445224"/>
                <a:ext cx="56468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l-G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461" y="5445224"/>
                <a:ext cx="564688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/>
          <p:cNvCxnSpPr/>
          <p:nvPr/>
        </p:nvCxnSpPr>
        <p:spPr>
          <a:xfrm flipV="1">
            <a:off x="7536160" y="1383534"/>
            <a:ext cx="0" cy="4061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502553" y="5445224"/>
            <a:ext cx="343557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62840" y="4634920"/>
            <a:ext cx="6338995" cy="1026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34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Implementation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the accuracy </a:t>
                </a: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TW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Select subset of images and assume the previous orientations is true</a:t>
                </a:r>
              </a:p>
              <a:p>
                <a:pPr lvl="2"/>
                <a:r>
                  <a:rPr lang="en-US" altLang="zh-TW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Modify orientations till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TW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altLang="zh-TW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TW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≤0.01</m:t>
                    </m:r>
                  </m:oMath>
                </a14:m>
                <a:r>
                  <a:rPr lang="en-US" altLang="zh-TW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(average values are regarded as accuracy)</a:t>
                </a: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692" y="1711414"/>
            <a:ext cx="5544616" cy="10418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584" y="3580667"/>
            <a:ext cx="6366669" cy="32393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379258" y="4149081"/>
            <a:ext cx="6338995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8308" y="366368"/>
            <a:ext cx="3024336" cy="130688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35760" y="2276872"/>
            <a:ext cx="504056" cy="278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2855640" y="2415876"/>
            <a:ext cx="1080121" cy="562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736149" y="1908549"/>
            <a:ext cx="2460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Posterior prob. of  true orientations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61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Implementation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270376" cy="4937760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Stopping Criterion: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 is not improve or orientations does not change</a:t>
            </a:r>
          </a:p>
          <a:p>
            <a:pPr lvl="2"/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2-fold angular sampling rate</a:t>
            </a:r>
          </a:p>
          <a:p>
            <a:pPr lvl="2"/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Translation sampling adjust according to estimated accuracy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Iterates until angular sampling rate is finer than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 accuracy</a:t>
            </a:r>
          </a:p>
          <a:p>
            <a:pPr lvl="1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23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1176916"/>
            <a:ext cx="4286250" cy="52101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768408" y="3356992"/>
            <a:ext cx="919951" cy="13681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 Prior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40016" y="2151773"/>
            <a:ext cx="1279991" cy="2376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Data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768408" y="5661248"/>
            <a:ext cx="22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Iterate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84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CryoSparc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A2454C-91E5-41D3-888B-2251DD37D6CE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9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CryoSparc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(2017)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09600" y="1238664"/>
            <a:ext cx="4838328" cy="2642883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Relion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Sensitive to initialization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is slow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1049195"/>
            <a:ext cx="3887217" cy="28323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251" y="4330303"/>
            <a:ext cx="5791498" cy="2324219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 rot="5400000">
            <a:off x="8321317" y="3818452"/>
            <a:ext cx="362110" cy="3506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510" y="2276872"/>
            <a:ext cx="3576318" cy="63170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304" y="4581128"/>
            <a:ext cx="2939475" cy="56246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404" y="5492412"/>
            <a:ext cx="2939475" cy="58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9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CryoSparc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RELION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orientation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marginalization and a batch Expectation-Maximization algorithm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a similar marginalized likelihood</a:t>
            </a:r>
          </a:p>
          <a:p>
            <a:pPr lvl="2"/>
            <a:r>
              <a:rPr lang="en-US" altLang="zh-TW" u="sng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Stochastic </a:t>
            </a:r>
            <a:r>
              <a:rPr lang="en-US" altLang="zh-TW" u="sng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both efficiency and robustness to 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novel </a:t>
            </a:r>
            <a:r>
              <a:rPr lang="en-US" altLang="zh-TW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 and bound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technique </a:t>
            </a:r>
          </a:p>
          <a:p>
            <a:pPr lvl="2"/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computational cost of the 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marginalization</a:t>
            </a:r>
          </a:p>
          <a:p>
            <a:pPr lvl="2"/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Risk-free method</a:t>
            </a:r>
            <a:endParaRPr lang="en-US" altLang="zh-TW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3356992"/>
            <a:ext cx="6713235" cy="15257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993387" y="4475459"/>
            <a:ext cx="576064" cy="4320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6538954" y="4475459"/>
            <a:ext cx="465808" cy="1663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7016810" y="4203245"/>
                <a:ext cx="3789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Slice operator to orientation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endParaRPr lang="zh-TW" altLang="en-US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810" y="4203245"/>
                <a:ext cx="3789940" cy="369332"/>
              </a:xfrm>
              <a:prstGeom prst="rect">
                <a:avLst/>
              </a:prstGeom>
              <a:blipFill>
                <a:blip r:embed="rId4"/>
                <a:stretch>
                  <a:fillRect l="-1286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7937604" y="3543072"/>
            <a:ext cx="437741" cy="43204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8214118" y="3277075"/>
            <a:ext cx="161226" cy="26228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/>
              <p:cNvSpPr txBox="1"/>
              <p:nvPr/>
            </p:nvSpPr>
            <p:spPr>
              <a:xfrm>
                <a:off x="7912784" y="2810285"/>
                <a:ext cx="2493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2D translation of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TW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pixels</a:t>
                </a:r>
                <a:endParaRPr lang="zh-TW" alt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784" y="2810285"/>
                <a:ext cx="2493795" cy="369332"/>
              </a:xfrm>
              <a:prstGeom prst="rect">
                <a:avLst/>
              </a:prstGeom>
              <a:blipFill>
                <a:blip r:embed="rId5"/>
                <a:stretch>
                  <a:fillRect l="-1956" t="-8197" r="-22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9768408" y="5418830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10480663" y="5194327"/>
            <a:ext cx="7825" cy="2411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9951664" y="4824995"/>
            <a:ext cx="1848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region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176120" y="5438959"/>
                <a:ext cx="4172168" cy="8489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l-GR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120" y="5438959"/>
                <a:ext cx="4172168" cy="8489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82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599" y="1124744"/>
                <a:ext cx="10714089" cy="4937760"/>
              </a:xfrm>
            </p:spPr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Bayesian view of the posterior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3D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observed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images and assume there are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conformations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599" y="1124744"/>
                <a:ext cx="10714089" cy="4937760"/>
              </a:xfrm>
              <a:blipFill>
                <a:blip r:embed="rId3"/>
                <a:stretch>
                  <a:fillRect l="-512" t="-12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261" y="4054156"/>
            <a:ext cx="5758360" cy="85459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CryoSparc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– Ab initial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27</a:t>
            </a:fld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807" y="2789388"/>
            <a:ext cx="4164645" cy="7523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4574" y="2329792"/>
            <a:ext cx="5026080" cy="49000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733325" y="4401729"/>
            <a:ext cx="192875" cy="269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3829761" y="4696931"/>
            <a:ext cx="1" cy="4236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177116" y="5146302"/>
                <a:ext cx="2460995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 is class assignment,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den>
                    </m:f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116" y="5146302"/>
                <a:ext cx="2460995" cy="785536"/>
              </a:xfrm>
              <a:prstGeom prst="rect">
                <a:avLst/>
              </a:prstGeom>
              <a:blipFill>
                <a:blip r:embed="rId7"/>
                <a:stretch>
                  <a:fillRect l="-1980" t="-3876" b="-7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9190" y="2490068"/>
            <a:ext cx="3554498" cy="2379092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</p:pic>
      <p:cxnSp>
        <p:nvCxnSpPr>
          <p:cNvPr id="17" name="直線單箭頭接點 16"/>
          <p:cNvCxnSpPr/>
          <p:nvPr/>
        </p:nvCxnSpPr>
        <p:spPr>
          <a:xfrm flipV="1">
            <a:off x="6176564" y="3072553"/>
            <a:ext cx="1506167" cy="664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798506" y="2490068"/>
            <a:ext cx="3525182" cy="23790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6528048" y="3842336"/>
            <a:ext cx="1241142" cy="45076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5167342" y="4346717"/>
            <a:ext cx="387596" cy="3244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/>
          <p:cNvCxnSpPr/>
          <p:nvPr/>
        </p:nvCxnSpPr>
        <p:spPr>
          <a:xfrm>
            <a:off x="5464185" y="4671203"/>
            <a:ext cx="233012" cy="42364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410199" y="5161721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Uniform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3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gradient is approximate by a mini-batch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Mini-batch size auto adjust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30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→ 100×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(when resolution exceeds 20A)</a:t>
                </a: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</a:t>
                </a:r>
              </a:p>
              <a:p>
                <a:pPr marL="0" indent="0">
                  <a:buNone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(1) Stochastic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Descent (SGD)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17" y="1700809"/>
            <a:ext cx="6756544" cy="184019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021" y="3497806"/>
            <a:ext cx="5595664" cy="8077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5574" y="3693946"/>
            <a:ext cx="1097447" cy="49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9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SGD update with momentum and step size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37" y="1910799"/>
            <a:ext cx="4140959" cy="108615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320137" y="2054814"/>
            <a:ext cx="540559" cy="4320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stCxn id="6" idx="3"/>
          </p:cNvCxnSpPr>
          <p:nvPr/>
        </p:nvCxnSpPr>
        <p:spPr>
          <a:xfrm>
            <a:off x="7860696" y="2270838"/>
            <a:ext cx="467553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8401254" y="2096250"/>
            <a:ext cx="1809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Gradient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76851" y="2054814"/>
            <a:ext cx="343286" cy="43204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176120" y="2486862"/>
            <a:ext cx="360040" cy="2160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464152" y="2589986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Size (Different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2589986"/>
                <a:ext cx="3096344" cy="369332"/>
              </a:xfrm>
              <a:prstGeom prst="rect">
                <a:avLst/>
              </a:prstGeom>
              <a:blipFill>
                <a:blip r:embed="rId4"/>
                <a:stretch>
                  <a:fillRect l="-1575" t="-10000" r="-4331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4807735" y="2021826"/>
            <a:ext cx="28015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5087890" y="2021826"/>
            <a:ext cx="427537" cy="744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5489874" y="1744779"/>
            <a:ext cx="1809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737" y="3369557"/>
            <a:ext cx="5382957" cy="29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6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A2454C-91E5-41D3-888B-2251DD37D6CE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628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SGD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size are set using the approximation of second order curvature of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is known as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Hessian</a:t>
                </a: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500" t="-1111" r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30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2348880"/>
            <a:ext cx="4756323" cy="10801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293" y="4149080"/>
            <a:ext cx="5583524" cy="19730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703512" y="5565804"/>
                <a:ext cx="23702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5565804"/>
                <a:ext cx="2370264" cy="369332"/>
              </a:xfrm>
              <a:prstGeom prst="rect">
                <a:avLst/>
              </a:prstGeom>
              <a:blipFill>
                <a:blip r:embed="rId6"/>
                <a:stretch>
                  <a:fillRect l="-2828" r="-1028" b="-278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/>
          <p:cNvSpPr/>
          <p:nvPr/>
        </p:nvSpPr>
        <p:spPr>
          <a:xfrm>
            <a:off x="7800391" y="5021418"/>
            <a:ext cx="164892" cy="164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156703" y="5223243"/>
                <a:ext cx="714426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703" y="5223243"/>
                <a:ext cx="714426" cy="701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860340" y="5094812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40" y="5094812"/>
                <a:ext cx="388055" cy="369332"/>
              </a:xfrm>
              <a:prstGeom prst="rect">
                <a:avLst/>
              </a:prstGeom>
              <a:blipFill>
                <a:blip r:embed="rId8"/>
                <a:stretch>
                  <a:fillRect l="-7813" r="-4688" b="-1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922420" y="4214578"/>
                <a:ext cx="1925798" cy="7012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420" y="4214578"/>
                <a:ext cx="1925798" cy="7012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/>
          <p:nvPr/>
        </p:nvCxnSpPr>
        <p:spPr>
          <a:xfrm>
            <a:off x="5968269" y="5088874"/>
            <a:ext cx="175717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/>
          <p:cNvSpPr/>
          <p:nvPr/>
        </p:nvSpPr>
        <p:spPr>
          <a:xfrm>
            <a:off x="5884100" y="5954505"/>
            <a:ext cx="164892" cy="1648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8589625" y="4174563"/>
                <a:ext cx="1741694" cy="793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625" y="4174563"/>
                <a:ext cx="1741694" cy="7937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/>
          <p:cNvCxnSpPr/>
          <p:nvPr/>
        </p:nvCxnSpPr>
        <p:spPr>
          <a:xfrm>
            <a:off x="7601339" y="4625551"/>
            <a:ext cx="108852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220050" y="4662601"/>
            <a:ext cx="447885" cy="305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0336936" y="4174695"/>
                <a:ext cx="1338828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936" y="4174695"/>
                <a:ext cx="1338828" cy="7411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群組 27"/>
          <p:cNvGrpSpPr/>
          <p:nvPr/>
        </p:nvGrpSpPr>
        <p:grpSpPr>
          <a:xfrm>
            <a:off x="6831727" y="5377036"/>
            <a:ext cx="5082933" cy="1044684"/>
            <a:chOff x="3880302" y="5555730"/>
            <a:chExt cx="5082933" cy="1044684"/>
          </a:xfrm>
        </p:grpSpPr>
        <p:sp>
          <p:nvSpPr>
            <p:cNvPr id="29" name="文字方塊 28"/>
            <p:cNvSpPr txBox="1"/>
            <p:nvPr/>
          </p:nvSpPr>
          <p:spPr>
            <a:xfrm>
              <a:off x="3880302" y="5841513"/>
              <a:ext cx="3293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altLang="zh-TW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hlinkClick r:id="rId12"/>
                </a:rPr>
                <a:t>best step is</a:t>
              </a:r>
              <a:endPara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0" name="群組 29"/>
            <p:cNvGrpSpPr/>
            <p:nvPr/>
          </p:nvGrpSpPr>
          <p:grpSpPr>
            <a:xfrm>
              <a:off x="6066292" y="5555730"/>
              <a:ext cx="2896943" cy="1044684"/>
              <a:chOff x="6066292" y="5555730"/>
              <a:chExt cx="2896943" cy="1044684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6275843" y="5555730"/>
                <a:ext cx="2584200" cy="98973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2" name="群組 31"/>
              <p:cNvGrpSpPr/>
              <p:nvPr/>
            </p:nvGrpSpPr>
            <p:grpSpPr>
              <a:xfrm>
                <a:off x="6066292" y="5610681"/>
                <a:ext cx="2896943" cy="989733"/>
                <a:chOff x="6135564" y="5633435"/>
                <a:chExt cx="2896943" cy="989733"/>
              </a:xfrm>
            </p:grpSpPr>
            <p:sp>
              <p:nvSpPr>
                <p:cNvPr id="33" name="文字方塊 32"/>
                <p:cNvSpPr txBox="1"/>
                <p:nvPr/>
              </p:nvSpPr>
              <p:spPr>
                <a:xfrm>
                  <a:off x="6456919" y="5633435"/>
                  <a:ext cx="24723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|First derivative|</a:t>
                  </a:r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4" name="直線接點 33"/>
                <p:cNvCxnSpPr/>
                <p:nvPr/>
              </p:nvCxnSpPr>
              <p:spPr>
                <a:xfrm>
                  <a:off x="6398826" y="6113376"/>
                  <a:ext cx="2370420" cy="0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文字方塊 34"/>
                <p:cNvSpPr txBox="1"/>
                <p:nvPr/>
              </p:nvSpPr>
              <p:spPr>
                <a:xfrm>
                  <a:off x="6135564" y="6161503"/>
                  <a:ext cx="28969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Second derivative</a:t>
                  </a:r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3285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CryoSparc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(2017) – Ab initial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0972800" cy="5638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&lt;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𝑖𝑡𝑒𝑟𝑎𝑡𝑖𝑜𝑛𝑠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𝑛𝑢𝑚𝑏𝑒𝑟𝑠</m:t>
                    </m:r>
                  </m:oMath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pply </a:t>
                </a: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premult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go to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space 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Fourier space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Move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 back to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 and apply </a:t>
                </a: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premult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again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ompute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direction and take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on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density</a:t>
                </a: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Remarks</a:t>
                </a:r>
              </a:p>
              <a:p>
                <a:pPr lvl="1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 the model by selecting 10 images (assigning random orientations) to construct the random initial 3D real space</a:t>
                </a:r>
              </a:p>
              <a:p>
                <a:pPr lvl="1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Adjust </a:t>
                </a:r>
                <a:r>
                  <a:rPr lang="en-US" altLang="zh-TW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 model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 rate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 size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resolution </a:t>
                </a:r>
                <a:r>
                  <a:rPr lang="en-US" altLang="zh-TW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under consideration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during iterations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0972800" cy="5638800"/>
              </a:xfrm>
              <a:blipFill>
                <a:blip r:embed="rId3"/>
                <a:stretch>
                  <a:fillRect l="-1000" t="-9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732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CryoSparc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– 3D Refine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Once the SGD converge (to 10~12 A), the Expectation-Maximization algorithm is used to refine 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Branch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Bound Optimization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Branch-and-bound optimization formalized the </a:t>
            </a:r>
            <a:r>
              <a:rPr lang="en-US" altLang="zh-TW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orientation search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  <a:p>
            <a:pPr lvl="2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 faster than previous heuristic methods</a:t>
            </a:r>
          </a:p>
          <a:p>
            <a:pPr lvl="2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free of missing the optimal alignment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Trying to find the exact pose so that we can avoid marginalization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638" lvl="1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692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 Branch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Bound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global pose search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no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estimate of optimal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pose are require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bound is based on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 in  an  image  contribute  less  to  alignment  than  low-resolution features</a:t>
            </a:r>
          </a:p>
          <a:p>
            <a:pPr lvl="1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90" y="2587021"/>
            <a:ext cx="4466085" cy="323259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7021"/>
            <a:ext cx="4737796" cy="341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0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Branch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Bound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single image and structure</a:t>
            </a: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Taking the negative log, we get the image alignment error</a:t>
            </a: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34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221" y="1700808"/>
            <a:ext cx="6713235" cy="152573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721" y="3708152"/>
            <a:ext cx="4199407" cy="87225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664" y="4568499"/>
            <a:ext cx="6403154" cy="1072411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367808" y="5062012"/>
            <a:ext cx="144016" cy="2391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4472186" y="5275560"/>
            <a:ext cx="183654" cy="49806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757178" y="5650319"/>
            <a:ext cx="724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Gradually increase with iterations (initial 12 and double each iteration)</a:t>
            </a:r>
            <a:endParaRPr lang="zh-TW" alt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516989" y="2292958"/>
            <a:ext cx="437741" cy="255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 flipH="1" flipV="1">
            <a:off x="6384034" y="1425106"/>
            <a:ext cx="132955" cy="8275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694011" y="1038035"/>
            <a:ext cx="24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2d frequencies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58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Branch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Bound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Bound B below with (details can be found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here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576" y="1988840"/>
            <a:ext cx="7421528" cy="187256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563" y="4060792"/>
            <a:ext cx="5905553" cy="247491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400256" y="4869160"/>
            <a:ext cx="216024" cy="31120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8616280" y="4726880"/>
            <a:ext cx="548550" cy="26475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9159140" y="4060792"/>
            <a:ext cx="2625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 the slice and the noise which is Gaussian distribution</a:t>
            </a:r>
            <a:endParaRPr lang="zh-TW" alt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2384" y="3614901"/>
            <a:ext cx="1756201" cy="50051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359696" y="2769517"/>
            <a:ext cx="1296143" cy="1091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2571350" y="3379085"/>
            <a:ext cx="788346" cy="3029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338788" y="3696766"/>
            <a:ext cx="289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of orientations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60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Branch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Bound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Bound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below with (Noise and resolution dependent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bound)</a:t>
                </a: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4221088"/>
            <a:ext cx="5184576" cy="20931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16080" y="4293096"/>
            <a:ext cx="129614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863752" y="5013176"/>
            <a:ext cx="3888432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>
            <a:off x="7752184" y="5044058"/>
            <a:ext cx="576064" cy="2236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7811774" y="5339325"/>
                <a:ext cx="2172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 computed once for all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774" y="5339325"/>
                <a:ext cx="2172658" cy="646331"/>
              </a:xfrm>
              <a:prstGeom prst="rect">
                <a:avLst/>
              </a:prstGeom>
              <a:blipFill>
                <a:blip r:embed="rId5"/>
                <a:stretch>
                  <a:fillRect l="-2241" t="-5660" r="-1120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5159896" y="5164700"/>
            <a:ext cx="288032" cy="4245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>
            <a:stCxn id="10" idx="2"/>
          </p:cNvCxnSpPr>
          <p:nvPr/>
        </p:nvCxnSpPr>
        <p:spPr>
          <a:xfrm>
            <a:off x="5303912" y="5589240"/>
            <a:ext cx="144016" cy="43955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4854341" y="5991075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Slice that has maximum CTF modulated total power</a:t>
            </a:r>
            <a:endParaRPr lang="zh-TW" alt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983" y="1573341"/>
            <a:ext cx="4968553" cy="59032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897" y="1206071"/>
            <a:ext cx="4425949" cy="229493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1265" y="2254574"/>
            <a:ext cx="2969851" cy="88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5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Branch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Bound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Seven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iterations of branch and bound are conducted</a:t>
                </a:r>
              </a:p>
              <a:p>
                <a:pPr lvl="1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each iterations the sampling points are double in the grid</a:t>
                </a:r>
              </a:p>
              <a:p>
                <a:pPr lvl="2"/>
                <a:r>
                  <a:rPr lang="en-US" altLang="zh-TW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spacing is set too 24 degrees and 5 pixels empirically</a:t>
                </a:r>
              </a:p>
              <a:p>
                <a:pPr lvl="2"/>
                <a:r>
                  <a:rPr lang="en-US" altLang="zh-TW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Initially,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TW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=12</m:t>
                    </m:r>
                  </m:oMath>
                </a14:m>
                <a:r>
                  <a:rPr lang="en-US" altLang="zh-TW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double in each iteration </a:t>
                </a:r>
                <a:endParaRPr lang="en-US" altLang="zh-TW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avoid the non-particle image that gives poor alignment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many orientations</a:t>
                </a:r>
              </a:p>
              <a:p>
                <a:pPr lvl="2"/>
                <a:r>
                  <a:rPr lang="en-US" altLang="zh-TW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region is set to 12.5% for 3-D orientations and 25% for 2-D shift after each iteration of search</a:t>
                </a:r>
                <a:endParaRPr lang="zh-TW" altLang="en-US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567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CryoSparc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2017) – 3D Refine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&lt;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𝑖𝑡𝑒𝑟𝑎𝑡𝑖𝑜𝑛𝑠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𝑛𝑢𝑚𝑏𝑒𝑟𝑠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pply </a:t>
                </a: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premult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go to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Branch and bound to find best orientations (Find best orientations)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 structure in Fourier space (EM formula same as </a:t>
                </a: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TW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elion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 to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 and apply </a:t>
                </a: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premult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again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Remarks</a:t>
                </a:r>
              </a:p>
              <a:p>
                <a:pPr lvl="1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Start with reference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</a:p>
              <a:p>
                <a:pPr lvl="1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Adjust </a:t>
                </a:r>
                <a:r>
                  <a:rPr lang="en-US" altLang="zh-TW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 model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 size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considered </a:t>
                </a:r>
                <a:r>
                  <a:rPr lang="en-US" altLang="zh-TW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resolution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branch and bound region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during iterations</a:t>
                </a: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Split the training set into two set for FSC calculation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00" t="-1111" b="-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208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A2454C-91E5-41D3-888B-2251DD37D6CE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39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  <p:pic>
        <p:nvPicPr>
          <p:cNvPr id="1028" name="Picture 4" descr="https://people.csail.mit.edu/gdp/images/cryoem_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55"/>
          <a:stretch/>
        </p:blipFill>
        <p:spPr bwMode="auto">
          <a:xfrm>
            <a:off x="359054" y="1886970"/>
            <a:ext cx="5808954" cy="370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837" y="1615639"/>
            <a:ext cx="4810173" cy="397302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464152" y="5664864"/>
            <a:ext cx="483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Based on 3DEM Conventions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7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reconstruction is an active research area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initial model generation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computational costs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(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heterogeneity)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heterogeneity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trend is to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bjective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automated approaches that can produce reliable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subjectivity of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human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40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132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Scheres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H. W.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A Bayesian view on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cryo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-EM structure determination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Journal of Structural Biology, 2012, Volume  415, Pages 406-418</a:t>
            </a:r>
          </a:p>
          <a:p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Sjors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H.W.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Scheres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RELION: Implementation of a Bayesian approach to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cryo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-EM structure determination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Journal of Structural Biology, 2012, Volume 180, Issue 3,Pages 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519-530</a:t>
            </a:r>
          </a:p>
          <a:p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Kimanius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Dari, et al.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Accelerated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cryo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-EM structure determination with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parallelisation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using GPUs in RELION-2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 2016, </a:t>
            </a:r>
            <a:r>
              <a:rPr lang="en-US" altLang="zh-TW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5</a:t>
            </a:r>
          </a:p>
          <a:p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Punjani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A.; Brubaker, M. A. &amp; Fleet, D. J.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Building Proteins in a Day: Efficient 3D Molecular Structure Estimation with Electron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Cryomicroscopy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IEEE transactions on pattern analysis and machine intelligence, 2017, Volume 39, Pages 706-718</a:t>
            </a:r>
          </a:p>
          <a:p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Punjani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A.; Rubinstein, J. L.; Fleet, D. J. &amp; Brubaker, M. A.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cryoSPARC: algorithms for rapid unsupervised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cryo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-EM structure determination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 methods, 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</a:p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2D implementation of </a:t>
            </a:r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Relion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CryoSparc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https://github.com/Arunabh98/EPFL-CryoEM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41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479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Appendix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A2454C-91E5-41D3-888B-2251DD37D6CE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6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CryoSparc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Noise Model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 in image formation model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also account for model error (for ab initial reconstruction) which will gradually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reduce (at frequency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iteration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43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625" y="2708920"/>
            <a:ext cx="3983979" cy="1008112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5663952" y="4353793"/>
            <a:ext cx="1932472" cy="631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7584719" y="4005970"/>
            <a:ext cx="28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reconstruction error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704" y="3714174"/>
            <a:ext cx="2232248" cy="4464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1704" y="4179218"/>
            <a:ext cx="617848" cy="31367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7975" y="4236825"/>
            <a:ext cx="1459266" cy="31766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7568" y="6006074"/>
            <a:ext cx="936104" cy="30324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1705" y="6271831"/>
            <a:ext cx="407405" cy="36295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0461" y="4970724"/>
            <a:ext cx="1522646" cy="3775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7569" y="5307469"/>
            <a:ext cx="1223929" cy="40560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1704" y="4574192"/>
            <a:ext cx="1276216" cy="323634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4844429" y="4537620"/>
            <a:ext cx="28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Decay rate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748604" y="5921715"/>
            <a:ext cx="282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prior weight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748604" y="6217677"/>
            <a:ext cx="2820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white noise estimate from particle corner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390461" y="4959524"/>
            <a:ext cx="1522646" cy="7017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4943872" y="5307469"/>
            <a:ext cx="864096" cy="807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5834378" y="4958554"/>
            <a:ext cx="3501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objective function is relatively smooth, this is to inflated the model in the initial</a:t>
            </a:r>
            <a:endParaRPr lang="zh-TW" alt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354458" y="5915113"/>
            <a:ext cx="1229375" cy="7017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3390462" y="3835346"/>
            <a:ext cx="2705539" cy="1107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300160" y="4194580"/>
            <a:ext cx="345505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72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2D images to obtain final 3D density maps</a:t>
                </a:r>
              </a:p>
              <a:p>
                <a:pPr lvl="1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Determine the relative orientations</a:t>
                </a:r>
              </a:p>
              <a:p>
                <a:pPr lvl="2"/>
                <a:r>
                  <a:rPr lang="en-US" altLang="zh-TW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Euler angles θ, ϕ,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ψ</m:t>
                    </m:r>
                  </m:oMath>
                </a14:m>
                <a:r>
                  <a:rPr lang="en-US" altLang="zh-TW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𝑠𝑥</m:t>
                    </m:r>
                  </m:oMath>
                </a14:m>
                <a:r>
                  <a:rPr lang="en-US" altLang="zh-TW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𝑠𝑦</m:t>
                    </m:r>
                  </m:oMath>
                </a14:m>
                <a:endParaRPr lang="en-US" altLang="zh-TW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3"/>
                  </a:rPr>
                  <a:t>existing 3D reconstruction methods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23913" lvl="3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Direct Fourier Reconstruction</a:t>
                </a:r>
              </a:p>
              <a:p>
                <a:pPr marL="823913" lvl="3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Weighted back-projection </a:t>
                </a: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Divide it into mainly two tasks</a:t>
                </a: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 initial model generation</a:t>
                </a: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3D classification and refinement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4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81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09600" y="1136439"/>
            <a:ext cx="10972800" cy="4937760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2D Fourier transform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769" y="1659153"/>
            <a:ext cx="5040560" cy="2773168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1487488" y="2272081"/>
            <a:ext cx="23495" cy="2193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1460702" y="4432321"/>
            <a:ext cx="2331042" cy="14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329825" y="4461229"/>
                <a:ext cx="812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825" y="4461229"/>
                <a:ext cx="8125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90871" y="3118574"/>
                <a:ext cx="812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71" y="3118574"/>
                <a:ext cx="812579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7"/>
          <a:srcRect t="1" r="43150" b="-3133"/>
          <a:stretch/>
        </p:blipFill>
        <p:spPr>
          <a:xfrm>
            <a:off x="1684911" y="4603242"/>
            <a:ext cx="2210218" cy="99324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475746" y="3557928"/>
            <a:ext cx="4833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Intensity vs frequency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is complex number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2D Shift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7848" y="4532905"/>
            <a:ext cx="1442452" cy="10349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1"/>
              <p:nvPr/>
            </p:nvSpPr>
            <p:spPr>
              <a:xfrm>
                <a:off x="1741937" y="5629805"/>
                <a:ext cx="4162230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𝑥𝑋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𝑦𝑌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937" y="5629805"/>
                <a:ext cx="4162230" cy="7265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87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Projection-Slice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heorem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846440" cy="4937760"/>
          </a:xfrm>
        </p:spPr>
        <p:txBody>
          <a:bodyPr/>
          <a:lstStyle/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7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633" y="1219200"/>
            <a:ext cx="5371492" cy="517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Model - Pure computational methods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Projection-Slice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Common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</a:t>
                </a:r>
              </a:p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Angular Reconstruction</a:t>
                </a: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IMAGIC, Spider, </a:t>
                </a:r>
                <a:r>
                  <a:rPr lang="en-US" altLang="zh-TW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Xmipp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759" y="1916833"/>
            <a:ext cx="2697128" cy="309687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64" y="2685808"/>
            <a:ext cx="5744700" cy="354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867" y="2967038"/>
            <a:ext cx="4972050" cy="35718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392" y="149337"/>
            <a:ext cx="9587408" cy="9906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- Pure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23392" y="1204184"/>
            <a:ext cx="10873208" cy="1561728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 Matching  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Randomized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orientation parameters (or a 3D distribution of random noise as the template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/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EMAN2, </a:t>
            </a:r>
            <a:r>
              <a:rPr lang="en-US" altLang="zh-TW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Frealign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Stochastic Hill Climbing</a:t>
            </a:r>
          </a:p>
          <a:p>
            <a:pPr lvl="2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</a:t>
            </a:r>
          </a:p>
          <a:p>
            <a:pPr lvl="2"/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VIPER</a:t>
            </a:r>
            <a:endParaRPr lang="en-US" altLang="zh-TW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Stochastic gradient descent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9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816080" y="6320602"/>
            <a:ext cx="2016224" cy="204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H="1" flipV="1">
            <a:off x="5519936" y="6320602"/>
            <a:ext cx="1296144" cy="357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193313" y="6053641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hoc </a:t>
            </a:r>
            <a:r>
              <a:rPr lang="en-US" altLang="zh-TW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regularisation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10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原創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原創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363302</TotalTime>
  <Words>2248</Words>
  <Application>Microsoft Office PowerPoint</Application>
  <PresentationFormat>寬螢幕</PresentationFormat>
  <Paragraphs>543</Paragraphs>
  <Slides>43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60" baseType="lpstr">
      <vt:lpstr>Arial Unicode MS</vt:lpstr>
      <vt:lpstr>STXingkai</vt:lpstr>
      <vt:lpstr>超世紀波卡體一空陰</vt:lpstr>
      <vt:lpstr>新細明體</vt:lpstr>
      <vt:lpstr>標楷體</vt:lpstr>
      <vt:lpstr>Arial</vt:lpstr>
      <vt:lpstr>Berlin Sans FB Demi</vt:lpstr>
      <vt:lpstr>Bookman Old Style</vt:lpstr>
      <vt:lpstr>Britannic Bold</vt:lpstr>
      <vt:lpstr>Brush Script MT</vt:lpstr>
      <vt:lpstr>Calibri</vt:lpstr>
      <vt:lpstr>Cambria Math</vt:lpstr>
      <vt:lpstr>Gill Sans MT</vt:lpstr>
      <vt:lpstr>Times New Roman</vt:lpstr>
      <vt:lpstr>Wingdings</vt:lpstr>
      <vt:lpstr>Wingdings 3</vt:lpstr>
      <vt:lpstr>原創</vt:lpstr>
      <vt:lpstr>3D Reconstruction in CryoEM</vt:lpstr>
      <vt:lpstr>Outline</vt:lpstr>
      <vt:lpstr>Introduction</vt:lpstr>
      <vt:lpstr>Introduction</vt:lpstr>
      <vt:lpstr>Introduction</vt:lpstr>
      <vt:lpstr>Introduction</vt:lpstr>
      <vt:lpstr>Core - Projection-Slice Theorem</vt:lpstr>
      <vt:lpstr>Initial Model - Pure computational methods</vt:lpstr>
      <vt:lpstr>Initial Model - Pure computational methods</vt:lpstr>
      <vt:lpstr>Core - weak phase object approximation</vt:lpstr>
      <vt:lpstr>3D Refinement and Classification</vt:lpstr>
      <vt:lpstr>3D Refinement and Classification</vt:lpstr>
      <vt:lpstr>Before Relion - Wiener filter</vt:lpstr>
      <vt:lpstr>Relion</vt:lpstr>
      <vt:lpstr>REgularised LIkelihood OptimisatioN (Relion) (2012)</vt:lpstr>
      <vt:lpstr>(1) Model</vt:lpstr>
      <vt:lpstr>(1) Model</vt:lpstr>
      <vt:lpstr>(1) Model</vt:lpstr>
      <vt:lpstr>(2) Implementation</vt:lpstr>
      <vt:lpstr>(2) Implementation</vt:lpstr>
      <vt:lpstr>(2) Implementation</vt:lpstr>
      <vt:lpstr>(2) Implementation</vt:lpstr>
      <vt:lpstr>(2) Implementation</vt:lpstr>
      <vt:lpstr>CryoSparc</vt:lpstr>
      <vt:lpstr>CryoSparc (2017)</vt:lpstr>
      <vt:lpstr>CryoSparc (2017)</vt:lpstr>
      <vt:lpstr>CryoSparc (2017) – Ab initial</vt:lpstr>
      <vt:lpstr>(1) Stochastic Gradient Descent (SGD)</vt:lpstr>
      <vt:lpstr>(1) SGD</vt:lpstr>
      <vt:lpstr>(1) SGD</vt:lpstr>
      <vt:lpstr>CryoSparc (2017) – Ab initial</vt:lpstr>
      <vt:lpstr>CryoSparc (2017) – 3D Refine</vt:lpstr>
      <vt:lpstr>(2) Branch and Bound</vt:lpstr>
      <vt:lpstr>(2) Branch and Bound</vt:lpstr>
      <vt:lpstr>(2) Branch and Bound</vt:lpstr>
      <vt:lpstr>(2) Branch and Bound</vt:lpstr>
      <vt:lpstr>(2) Branch and Bound</vt:lpstr>
      <vt:lpstr>CryoSparc (2017) – 3D Refine</vt:lpstr>
      <vt:lpstr>Conclusion</vt:lpstr>
      <vt:lpstr>Conclusion</vt:lpstr>
      <vt:lpstr>Reference</vt:lpstr>
      <vt:lpstr>Appendix</vt:lpstr>
      <vt:lpstr>CryoSparc – Noise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arryz</dc:creator>
  <cp:lastModifiedBy>鍾齊</cp:lastModifiedBy>
  <cp:revision>5902</cp:revision>
  <cp:lastPrinted>2019-01-24T05:09:03Z</cp:lastPrinted>
  <dcterms:created xsi:type="dcterms:W3CDTF">2008-09-09T01:56:11Z</dcterms:created>
  <dcterms:modified xsi:type="dcterms:W3CDTF">2019-01-24T13:42:13Z</dcterms:modified>
</cp:coreProperties>
</file>